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8" r:id="rId3"/>
    <p:sldId id="257" r:id="rId4"/>
    <p:sldId id="256" r:id="rId5"/>
    <p:sldId id="260" r:id="rId6"/>
    <p:sldId id="261" r:id="rId7"/>
    <p:sldId id="262" r:id="rId8"/>
    <p:sldId id="263" r:id="rId9"/>
    <p:sldId id="264" r:id="rId10"/>
  </p:sldIdLst>
  <p:sldSz cx="9144000" cy="6858000" type="screen4x3"/>
  <p:notesSz cx="6742113" cy="98758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i Nagasawa" initials="MN" lastIdx="1" clrIdx="0">
    <p:extLst>
      <p:ext uri="{19B8F6BF-5375-455C-9EA6-DF929625EA0E}">
        <p15:presenceInfo xmlns:p15="http://schemas.microsoft.com/office/powerpoint/2012/main" userId="Maki Nagasa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9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2" autoAdjust="0"/>
    <p:restoredTop sz="42065" autoAdjust="0"/>
  </p:normalViewPr>
  <p:slideViewPr>
    <p:cSldViewPr>
      <p:cViewPr varScale="1">
        <p:scale>
          <a:sx n="79" d="100"/>
          <a:sy n="79" d="100"/>
        </p:scale>
        <p:origin x="904"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2546015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500470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339925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21728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155144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207517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26255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53867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3424192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20382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E638B6-0FD7-434E-9FE0-FD9A56F7591C}" type="datetimeFigureOut">
              <a:rPr kumimoji="1" lang="ja-JP" altLang="en-US" smtClean="0"/>
              <a:t>2024/6/19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425194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638B6-0FD7-434E-9FE0-FD9A56F7591C}" type="datetimeFigureOut">
              <a:rPr kumimoji="1" lang="ja-JP" altLang="en-US" smtClean="0"/>
              <a:t>2024/6/19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E19AD-2F73-48D1-A138-147A7BF0234D}" type="slidenum">
              <a:rPr kumimoji="1" lang="ja-JP" altLang="en-US" smtClean="0"/>
              <a:t>‹#›</a:t>
            </a:fld>
            <a:endParaRPr kumimoji="1" lang="ja-JP" altLang="en-US"/>
          </a:p>
        </p:txBody>
      </p:sp>
    </p:spTree>
    <p:extLst>
      <p:ext uri="{BB962C8B-B14F-4D97-AF65-F5344CB8AC3E}">
        <p14:creationId xmlns:p14="http://schemas.microsoft.com/office/powerpoint/2010/main" val="4166999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F6184-17C2-F786-8CC9-A6525916188D}"/>
              </a:ext>
            </a:extLst>
          </p:cNvPr>
          <p:cNvSpPr txBox="1"/>
          <p:nvPr/>
        </p:nvSpPr>
        <p:spPr>
          <a:xfrm>
            <a:off x="827584" y="2060848"/>
            <a:ext cx="7704856" cy="1200329"/>
          </a:xfrm>
          <a:prstGeom prst="rect">
            <a:avLst/>
          </a:prstGeom>
          <a:noFill/>
        </p:spPr>
        <p:txBody>
          <a:bodyPr wrap="square" rtlCol="0">
            <a:spAutoFit/>
          </a:bodyPr>
          <a:lstStyle/>
          <a:p>
            <a:pPr algn="ctr"/>
            <a:r>
              <a:rPr kumimoji="1" lang="ja-JP" altLang="en-US" sz="3600" dirty="0"/>
              <a:t>白鳳丸</a:t>
            </a:r>
            <a:r>
              <a:rPr kumimoji="1" lang="en-US" altLang="ja-JP" sz="3600" dirty="0"/>
              <a:t>No.2</a:t>
            </a:r>
            <a:r>
              <a:rPr kumimoji="1" lang="ja-JP" altLang="en-US" sz="3600" dirty="0"/>
              <a:t>（鋼製アーマード）ケーブル端末処理マニュアル</a:t>
            </a:r>
          </a:p>
        </p:txBody>
      </p:sp>
      <p:sp>
        <p:nvSpPr>
          <p:cNvPr id="3" name="テキスト ボックス 2">
            <a:extLst>
              <a:ext uri="{FF2B5EF4-FFF2-40B4-BE49-F238E27FC236}">
                <a16:creationId xmlns:a16="http://schemas.microsoft.com/office/drawing/2014/main" id="{22044C60-1B29-9A67-7049-E00A970B3DBF}"/>
              </a:ext>
            </a:extLst>
          </p:cNvPr>
          <p:cNvSpPr txBox="1"/>
          <p:nvPr/>
        </p:nvSpPr>
        <p:spPr>
          <a:xfrm>
            <a:off x="4499992" y="5085184"/>
            <a:ext cx="4392488" cy="1384995"/>
          </a:xfrm>
          <a:prstGeom prst="rect">
            <a:avLst/>
          </a:prstGeom>
          <a:noFill/>
        </p:spPr>
        <p:txBody>
          <a:bodyPr wrap="square" rtlCol="0">
            <a:spAutoFit/>
          </a:bodyPr>
          <a:lstStyle/>
          <a:p>
            <a:r>
              <a:rPr kumimoji="1" lang="ja-JP" altLang="en-US" sz="2800" dirty="0"/>
              <a:t>東京大学 大気海洋研究所</a:t>
            </a:r>
            <a:endParaRPr kumimoji="1" lang="en-US" altLang="ja-JP" sz="2800" dirty="0"/>
          </a:p>
          <a:p>
            <a:r>
              <a:rPr kumimoji="1" lang="ja-JP" altLang="en-US" sz="2800" dirty="0"/>
              <a:t>観測研究推進</a:t>
            </a:r>
            <a:r>
              <a:rPr kumimoji="1" lang="en-US" altLang="ja-JP" sz="2800" dirty="0"/>
              <a:t>Gr</a:t>
            </a:r>
            <a:endParaRPr lang="en-US" altLang="ja-JP" sz="2800" dirty="0"/>
          </a:p>
          <a:p>
            <a:r>
              <a:rPr kumimoji="1" lang="ja-JP" altLang="en-US" sz="2800" dirty="0"/>
              <a:t>石垣秀雄、長澤真樹</a:t>
            </a:r>
            <a:endParaRPr kumimoji="1" lang="en-US" altLang="ja-JP" sz="2800" dirty="0"/>
          </a:p>
        </p:txBody>
      </p:sp>
    </p:spTree>
    <p:extLst>
      <p:ext uri="{BB962C8B-B14F-4D97-AF65-F5344CB8AC3E}">
        <p14:creationId xmlns:p14="http://schemas.microsoft.com/office/powerpoint/2010/main" val="386986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08" y="269808"/>
            <a:ext cx="8475275" cy="33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301118"/>
            <a:ext cx="7992888" cy="241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835696" y="2348880"/>
            <a:ext cx="1390124" cy="369332"/>
          </a:xfrm>
          <a:prstGeom prst="rect">
            <a:avLst/>
          </a:prstGeom>
          <a:noFill/>
        </p:spPr>
        <p:txBody>
          <a:bodyPr wrap="none" rtlCol="0">
            <a:spAutoFit/>
          </a:bodyPr>
          <a:lstStyle/>
          <a:p>
            <a:r>
              <a:rPr lang="ja-JP" altLang="en-US" dirty="0"/>
              <a:t>ハウジング</a:t>
            </a:r>
            <a:r>
              <a:rPr lang="en-US" altLang="ja-JP" dirty="0"/>
              <a:t>A</a:t>
            </a:r>
            <a:endParaRPr kumimoji="1" lang="ja-JP" altLang="en-US" dirty="0"/>
          </a:p>
        </p:txBody>
      </p:sp>
      <p:sp>
        <p:nvSpPr>
          <p:cNvPr id="3" name="テキスト ボックス 2"/>
          <p:cNvSpPr txBox="1"/>
          <p:nvPr/>
        </p:nvSpPr>
        <p:spPr>
          <a:xfrm>
            <a:off x="6300536" y="2210380"/>
            <a:ext cx="1382110" cy="646331"/>
          </a:xfrm>
          <a:prstGeom prst="rect">
            <a:avLst/>
          </a:prstGeom>
          <a:noFill/>
        </p:spPr>
        <p:txBody>
          <a:bodyPr wrap="none" rtlCol="0">
            <a:spAutoFit/>
          </a:bodyPr>
          <a:lstStyle/>
          <a:p>
            <a:r>
              <a:rPr lang="ja-JP" altLang="en-US" dirty="0"/>
              <a:t>ハウジング</a:t>
            </a:r>
            <a:r>
              <a:rPr lang="en-US" altLang="ja-JP" dirty="0"/>
              <a:t>B</a:t>
            </a:r>
          </a:p>
          <a:p>
            <a:endParaRPr kumimoji="1" lang="ja-JP" altLang="en-US" dirty="0"/>
          </a:p>
        </p:txBody>
      </p:sp>
      <p:sp>
        <p:nvSpPr>
          <p:cNvPr id="4" name="テキスト ボックス 3"/>
          <p:cNvSpPr txBox="1"/>
          <p:nvPr/>
        </p:nvSpPr>
        <p:spPr>
          <a:xfrm>
            <a:off x="3397633" y="2249190"/>
            <a:ext cx="1938351" cy="369332"/>
          </a:xfrm>
          <a:prstGeom prst="rect">
            <a:avLst/>
          </a:prstGeom>
          <a:noFill/>
        </p:spPr>
        <p:txBody>
          <a:bodyPr wrap="none" rtlCol="0">
            <a:spAutoFit/>
          </a:bodyPr>
          <a:lstStyle/>
          <a:p>
            <a:r>
              <a:rPr lang="ja-JP" altLang="en-US" b="1" dirty="0">
                <a:solidFill>
                  <a:srgbClr val="FF0000"/>
                </a:solidFill>
              </a:rPr>
              <a:t>なつめ型通し金具</a:t>
            </a:r>
            <a:endParaRPr kumimoji="1" lang="ja-JP" altLang="en-US" b="1" dirty="0">
              <a:solidFill>
                <a:srgbClr val="FF0000"/>
              </a:solidFill>
            </a:endParaRPr>
          </a:p>
        </p:txBody>
      </p:sp>
      <p:sp>
        <p:nvSpPr>
          <p:cNvPr id="5" name="テキスト ボックス 4"/>
          <p:cNvSpPr txBox="1"/>
          <p:nvPr/>
        </p:nvSpPr>
        <p:spPr>
          <a:xfrm>
            <a:off x="3995936" y="1547500"/>
            <a:ext cx="1976823" cy="369332"/>
          </a:xfrm>
          <a:prstGeom prst="rect">
            <a:avLst/>
          </a:prstGeom>
          <a:noFill/>
        </p:spPr>
        <p:txBody>
          <a:bodyPr wrap="none" rtlCol="0">
            <a:spAutoFit/>
          </a:bodyPr>
          <a:lstStyle/>
          <a:p>
            <a:r>
              <a:rPr kumimoji="1" lang="ja-JP" altLang="en-US" dirty="0"/>
              <a:t>ねじ込み固定金具</a:t>
            </a:r>
          </a:p>
        </p:txBody>
      </p:sp>
      <p:sp>
        <p:nvSpPr>
          <p:cNvPr id="6" name="テキスト ボックス 5"/>
          <p:cNvSpPr txBox="1"/>
          <p:nvPr/>
        </p:nvSpPr>
        <p:spPr>
          <a:xfrm>
            <a:off x="2843808" y="620688"/>
            <a:ext cx="1601721" cy="646331"/>
          </a:xfrm>
          <a:prstGeom prst="rect">
            <a:avLst/>
          </a:prstGeom>
          <a:noFill/>
        </p:spPr>
        <p:txBody>
          <a:bodyPr wrap="none" rtlCol="0">
            <a:spAutoFit/>
          </a:bodyPr>
          <a:lstStyle/>
          <a:p>
            <a:r>
              <a:rPr kumimoji="1" lang="ja-JP" altLang="en-US" b="1" dirty="0">
                <a:solidFill>
                  <a:srgbClr val="FF0000"/>
                </a:solidFill>
              </a:rPr>
              <a:t>ヘリカルコイル</a:t>
            </a:r>
            <a:endParaRPr kumimoji="1" lang="en-US" altLang="ja-JP" b="1" dirty="0">
              <a:solidFill>
                <a:srgbClr val="FF0000"/>
              </a:solidFill>
            </a:endParaRPr>
          </a:p>
          <a:p>
            <a:endParaRPr kumimoji="1" lang="ja-JP" altLang="en-US" dirty="0">
              <a:solidFill>
                <a:srgbClr val="FF0000"/>
              </a:solidFill>
            </a:endParaRPr>
          </a:p>
        </p:txBody>
      </p:sp>
      <p:sp>
        <p:nvSpPr>
          <p:cNvPr id="7" name="テキスト ボックス 6"/>
          <p:cNvSpPr txBox="1"/>
          <p:nvPr/>
        </p:nvSpPr>
        <p:spPr>
          <a:xfrm>
            <a:off x="2627784" y="3212976"/>
            <a:ext cx="1619354" cy="369332"/>
          </a:xfrm>
          <a:prstGeom prst="rect">
            <a:avLst/>
          </a:prstGeom>
          <a:noFill/>
        </p:spPr>
        <p:txBody>
          <a:bodyPr wrap="none" rtlCol="0">
            <a:spAutoFit/>
          </a:bodyPr>
          <a:lstStyle/>
          <a:p>
            <a:r>
              <a:rPr kumimoji="1" lang="ja-JP" altLang="en-US" b="1" dirty="0">
                <a:solidFill>
                  <a:srgbClr val="FF0000"/>
                </a:solidFill>
              </a:rPr>
              <a:t>まわり</a:t>
            </a:r>
            <a:r>
              <a:rPr kumimoji="1" lang="ja-JP" altLang="en-US" b="1" dirty="0" err="1">
                <a:solidFill>
                  <a:srgbClr val="FF0000"/>
                </a:solidFill>
              </a:rPr>
              <a:t>どめ</a:t>
            </a:r>
            <a:r>
              <a:rPr kumimoji="1" lang="ja-JP" altLang="en-US" b="1" dirty="0">
                <a:solidFill>
                  <a:srgbClr val="FF0000"/>
                </a:solidFill>
              </a:rPr>
              <a:t>ピン</a:t>
            </a:r>
          </a:p>
        </p:txBody>
      </p:sp>
      <p:sp>
        <p:nvSpPr>
          <p:cNvPr id="8" name="テキスト ボックス 7"/>
          <p:cNvSpPr txBox="1"/>
          <p:nvPr/>
        </p:nvSpPr>
        <p:spPr>
          <a:xfrm>
            <a:off x="5580112" y="3318246"/>
            <a:ext cx="1252266" cy="369332"/>
          </a:xfrm>
          <a:prstGeom prst="rect">
            <a:avLst/>
          </a:prstGeom>
          <a:noFill/>
        </p:spPr>
        <p:txBody>
          <a:bodyPr wrap="none" rtlCol="0">
            <a:spAutoFit/>
          </a:bodyPr>
          <a:lstStyle/>
          <a:p>
            <a:r>
              <a:rPr kumimoji="1" lang="ja-JP" altLang="en-US" dirty="0"/>
              <a:t>六角レンチ</a:t>
            </a:r>
          </a:p>
        </p:txBody>
      </p:sp>
      <p:sp>
        <p:nvSpPr>
          <p:cNvPr id="9" name="テキスト ボックス 8"/>
          <p:cNvSpPr txBox="1"/>
          <p:nvPr/>
        </p:nvSpPr>
        <p:spPr>
          <a:xfrm>
            <a:off x="7691281" y="4994610"/>
            <a:ext cx="877163" cy="369332"/>
          </a:xfrm>
          <a:prstGeom prst="rect">
            <a:avLst/>
          </a:prstGeom>
          <a:noFill/>
        </p:spPr>
        <p:txBody>
          <a:bodyPr wrap="none" rtlCol="0">
            <a:spAutoFit/>
          </a:bodyPr>
          <a:lstStyle/>
          <a:p>
            <a:r>
              <a:rPr kumimoji="1" lang="ja-JP" altLang="en-US" dirty="0"/>
              <a:t>先端側</a:t>
            </a:r>
          </a:p>
        </p:txBody>
      </p:sp>
      <p:sp>
        <p:nvSpPr>
          <p:cNvPr id="10" name="テキスト ボックス 9"/>
          <p:cNvSpPr txBox="1"/>
          <p:nvPr/>
        </p:nvSpPr>
        <p:spPr>
          <a:xfrm>
            <a:off x="323528" y="4924593"/>
            <a:ext cx="1192955" cy="369332"/>
          </a:xfrm>
          <a:prstGeom prst="rect">
            <a:avLst/>
          </a:prstGeom>
          <a:noFill/>
        </p:spPr>
        <p:txBody>
          <a:bodyPr wrap="none" rtlCol="0">
            <a:spAutoFit/>
          </a:bodyPr>
          <a:lstStyle/>
          <a:p>
            <a:r>
              <a:rPr kumimoji="1" lang="ja-JP" altLang="en-US" dirty="0"/>
              <a:t>ウィンチ側</a:t>
            </a:r>
          </a:p>
        </p:txBody>
      </p:sp>
      <p:sp>
        <p:nvSpPr>
          <p:cNvPr id="12" name="テキスト ボックス 11"/>
          <p:cNvSpPr txBox="1"/>
          <p:nvPr/>
        </p:nvSpPr>
        <p:spPr>
          <a:xfrm>
            <a:off x="289323" y="369530"/>
            <a:ext cx="418704" cy="646331"/>
          </a:xfrm>
          <a:prstGeom prst="rect">
            <a:avLst/>
          </a:prstGeom>
          <a:solidFill>
            <a:schemeClr val="accent5">
              <a:lumMod val="40000"/>
              <a:lumOff val="60000"/>
            </a:schemeClr>
          </a:solidFill>
        </p:spPr>
        <p:txBody>
          <a:bodyPr wrap="none" rtlCol="0">
            <a:spAutoFit/>
          </a:bodyPr>
          <a:lstStyle/>
          <a:p>
            <a:r>
              <a:rPr kumimoji="1" lang="en-US" altLang="ja-JP" sz="3600" dirty="0"/>
              <a:t>1</a:t>
            </a:r>
            <a:endParaRPr kumimoji="1" lang="ja-JP" altLang="en-US" sz="3600" dirty="0"/>
          </a:p>
        </p:txBody>
      </p:sp>
      <p:sp>
        <p:nvSpPr>
          <p:cNvPr id="20" name="テキスト ボックス 19"/>
          <p:cNvSpPr txBox="1"/>
          <p:nvPr/>
        </p:nvSpPr>
        <p:spPr>
          <a:xfrm>
            <a:off x="543150" y="4150821"/>
            <a:ext cx="418704" cy="646331"/>
          </a:xfrm>
          <a:prstGeom prst="rect">
            <a:avLst/>
          </a:prstGeom>
          <a:solidFill>
            <a:schemeClr val="accent5">
              <a:lumMod val="40000"/>
              <a:lumOff val="60000"/>
            </a:schemeClr>
          </a:solidFill>
        </p:spPr>
        <p:txBody>
          <a:bodyPr wrap="none" rtlCol="0">
            <a:spAutoFit/>
          </a:bodyPr>
          <a:lstStyle/>
          <a:p>
            <a:r>
              <a:rPr kumimoji="1" lang="en-US" altLang="ja-JP" sz="3600" dirty="0"/>
              <a:t>2</a:t>
            </a:r>
            <a:endParaRPr kumimoji="1" lang="ja-JP" altLang="en-US" sz="3600" dirty="0"/>
          </a:p>
        </p:txBody>
      </p:sp>
      <p:sp>
        <p:nvSpPr>
          <p:cNvPr id="13" name="下矢印 12"/>
          <p:cNvSpPr/>
          <p:nvPr/>
        </p:nvSpPr>
        <p:spPr>
          <a:xfrm>
            <a:off x="4139952" y="3667369"/>
            <a:ext cx="576064" cy="6257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092280" y="6417040"/>
            <a:ext cx="1523174" cy="369332"/>
          </a:xfrm>
          <a:prstGeom prst="rect">
            <a:avLst/>
          </a:prstGeom>
          <a:noFill/>
        </p:spPr>
        <p:txBody>
          <a:bodyPr wrap="none" rtlCol="0">
            <a:spAutoFit/>
          </a:bodyPr>
          <a:lstStyle/>
          <a:p>
            <a:r>
              <a:rPr kumimoji="1" lang="ja-JP" altLang="en-US" dirty="0"/>
              <a:t>次のページへ</a:t>
            </a:r>
          </a:p>
        </p:txBody>
      </p:sp>
      <p:sp>
        <p:nvSpPr>
          <p:cNvPr id="15" name="テキスト ボックス 14"/>
          <p:cNvSpPr txBox="1"/>
          <p:nvPr/>
        </p:nvSpPr>
        <p:spPr>
          <a:xfrm>
            <a:off x="8665583" y="6435824"/>
            <a:ext cx="508473" cy="369332"/>
          </a:xfrm>
          <a:prstGeom prst="rect">
            <a:avLst/>
          </a:prstGeom>
          <a:noFill/>
        </p:spPr>
        <p:txBody>
          <a:bodyPr wrap="none" rtlCol="0">
            <a:spAutoFit/>
          </a:bodyPr>
          <a:lstStyle/>
          <a:p>
            <a:r>
              <a:rPr kumimoji="1" lang="en-US" altLang="ja-JP" dirty="0"/>
              <a:t>1/8</a:t>
            </a:r>
            <a:endParaRPr kumimoji="1" lang="ja-JP" altLang="en-US" dirty="0"/>
          </a:p>
        </p:txBody>
      </p:sp>
      <p:sp>
        <p:nvSpPr>
          <p:cNvPr id="26" name="テキスト ボックス 25"/>
          <p:cNvSpPr txBox="1"/>
          <p:nvPr/>
        </p:nvSpPr>
        <p:spPr>
          <a:xfrm>
            <a:off x="2996208" y="5165576"/>
            <a:ext cx="1422184" cy="369332"/>
          </a:xfrm>
          <a:prstGeom prst="rect">
            <a:avLst/>
          </a:prstGeom>
          <a:noFill/>
        </p:spPr>
        <p:txBody>
          <a:bodyPr wrap="none" rtlCol="0">
            <a:spAutoFit/>
          </a:bodyPr>
          <a:lstStyle/>
          <a:p>
            <a:r>
              <a:rPr lang="ja-JP" altLang="en-US" dirty="0"/>
              <a:t>ハウジングＡ</a:t>
            </a:r>
            <a:endParaRPr kumimoji="1" lang="ja-JP" altLang="en-US" dirty="0"/>
          </a:p>
        </p:txBody>
      </p:sp>
      <p:sp>
        <p:nvSpPr>
          <p:cNvPr id="11" name="テキスト ボックス 10"/>
          <p:cNvSpPr txBox="1"/>
          <p:nvPr/>
        </p:nvSpPr>
        <p:spPr>
          <a:xfrm>
            <a:off x="1930097" y="938090"/>
            <a:ext cx="2515432" cy="369332"/>
          </a:xfrm>
          <a:prstGeom prst="rect">
            <a:avLst/>
          </a:prstGeom>
          <a:noFill/>
        </p:spPr>
        <p:txBody>
          <a:bodyPr wrap="none" rtlCol="0">
            <a:spAutoFit/>
          </a:bodyPr>
          <a:lstStyle/>
          <a:p>
            <a:r>
              <a:rPr kumimoji="1" lang="ja-JP" altLang="en-US" dirty="0"/>
              <a:t>白鳳丸で使うものは３束</a:t>
            </a:r>
          </a:p>
        </p:txBody>
      </p:sp>
      <p:sp>
        <p:nvSpPr>
          <p:cNvPr id="22" name="テキスト ボックス 21"/>
          <p:cNvSpPr txBox="1"/>
          <p:nvPr/>
        </p:nvSpPr>
        <p:spPr>
          <a:xfrm>
            <a:off x="7121398" y="2640426"/>
            <a:ext cx="1425390" cy="923330"/>
          </a:xfrm>
          <a:prstGeom prst="rect">
            <a:avLst/>
          </a:prstGeom>
          <a:noFill/>
        </p:spPr>
        <p:txBody>
          <a:bodyPr wrap="none" rtlCol="0">
            <a:spAutoFit/>
          </a:bodyPr>
          <a:lstStyle/>
          <a:p>
            <a:r>
              <a:rPr lang="ja-JP" altLang="en-US" b="1" dirty="0">
                <a:solidFill>
                  <a:srgbClr val="FF0000"/>
                </a:solidFill>
              </a:rPr>
              <a:t>赤字は、</a:t>
            </a:r>
            <a:endParaRPr lang="en-US" altLang="ja-JP" b="1" dirty="0">
              <a:solidFill>
                <a:srgbClr val="FF0000"/>
              </a:solidFill>
            </a:endParaRPr>
          </a:p>
          <a:p>
            <a:r>
              <a:rPr lang="ja-JP" altLang="en-US" b="1" dirty="0">
                <a:solidFill>
                  <a:srgbClr val="FF0000"/>
                </a:solidFill>
              </a:rPr>
              <a:t>再装備キット</a:t>
            </a:r>
            <a:endParaRPr lang="en-US" altLang="ja-JP" b="1" dirty="0">
              <a:solidFill>
                <a:srgbClr val="FF0000"/>
              </a:solidFill>
            </a:endParaRPr>
          </a:p>
          <a:p>
            <a:r>
              <a:rPr kumimoji="1" lang="ja-JP" altLang="en-US" b="1" dirty="0">
                <a:solidFill>
                  <a:srgbClr val="FF0000"/>
                </a:solidFill>
              </a:rPr>
              <a:t>再利用不可</a:t>
            </a:r>
            <a:endParaRPr kumimoji="1" lang="en-US" altLang="ja-JP" b="1" dirty="0">
              <a:solidFill>
                <a:srgbClr val="FF0000"/>
              </a:solidFill>
            </a:endParaRPr>
          </a:p>
        </p:txBody>
      </p:sp>
      <p:sp>
        <p:nvSpPr>
          <p:cNvPr id="17" name="正方形/長方形 16">
            <a:extLst>
              <a:ext uri="{FF2B5EF4-FFF2-40B4-BE49-F238E27FC236}">
                <a16:creationId xmlns:a16="http://schemas.microsoft.com/office/drawing/2014/main" id="{76A88AFC-CE82-4071-94E5-65435000E36B}"/>
              </a:ext>
            </a:extLst>
          </p:cNvPr>
          <p:cNvSpPr/>
          <p:nvPr/>
        </p:nvSpPr>
        <p:spPr>
          <a:xfrm>
            <a:off x="5647006" y="4884117"/>
            <a:ext cx="936104" cy="3693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532959" y="4844942"/>
            <a:ext cx="1938351" cy="369332"/>
          </a:xfrm>
          <a:prstGeom prst="rect">
            <a:avLst/>
          </a:prstGeom>
          <a:noFill/>
        </p:spPr>
        <p:txBody>
          <a:bodyPr wrap="none" rtlCol="0">
            <a:spAutoFit/>
          </a:bodyPr>
          <a:lstStyle/>
          <a:p>
            <a:r>
              <a:rPr lang="ja-JP" altLang="en-US" dirty="0"/>
              <a:t>なつめ型通し金具</a:t>
            </a:r>
            <a:endParaRPr kumimoji="1" lang="ja-JP" altLang="en-US" dirty="0"/>
          </a:p>
        </p:txBody>
      </p:sp>
      <p:sp>
        <p:nvSpPr>
          <p:cNvPr id="24" name="テキスト ボックス 23">
            <a:extLst>
              <a:ext uri="{FF2B5EF4-FFF2-40B4-BE49-F238E27FC236}">
                <a16:creationId xmlns:a16="http://schemas.microsoft.com/office/drawing/2014/main" id="{46F0BDC3-5767-4978-BFF2-7C5ED3D0E85C}"/>
              </a:ext>
            </a:extLst>
          </p:cNvPr>
          <p:cNvSpPr txBox="1"/>
          <p:nvPr/>
        </p:nvSpPr>
        <p:spPr>
          <a:xfrm>
            <a:off x="6494147" y="5862080"/>
            <a:ext cx="1595309" cy="369332"/>
          </a:xfrm>
          <a:prstGeom prst="rect">
            <a:avLst/>
          </a:prstGeom>
          <a:noFill/>
        </p:spPr>
        <p:txBody>
          <a:bodyPr wrap="none" rtlCol="0">
            <a:spAutoFit/>
          </a:bodyPr>
          <a:lstStyle/>
          <a:p>
            <a:r>
              <a:rPr kumimoji="1" lang="ja-JP" altLang="en-US" dirty="0"/>
              <a:t>先端</a:t>
            </a:r>
            <a:r>
              <a:rPr lang="ja-JP" altLang="en-US" dirty="0"/>
              <a:t>から約</a:t>
            </a:r>
            <a:r>
              <a:rPr lang="en-US" altLang="ja-JP" dirty="0"/>
              <a:t>1m</a:t>
            </a:r>
            <a:endParaRPr kumimoji="1" lang="ja-JP" altLang="en-US" dirty="0"/>
          </a:p>
        </p:txBody>
      </p:sp>
      <p:cxnSp>
        <p:nvCxnSpPr>
          <p:cNvPr id="19" name="直線矢印コネクタ 18">
            <a:extLst>
              <a:ext uri="{FF2B5EF4-FFF2-40B4-BE49-F238E27FC236}">
                <a16:creationId xmlns:a16="http://schemas.microsoft.com/office/drawing/2014/main" id="{1B53F497-2171-4CE1-9969-7E2C59617833}"/>
              </a:ext>
            </a:extLst>
          </p:cNvPr>
          <p:cNvCxnSpPr>
            <a:cxnSpLocks/>
          </p:cNvCxnSpPr>
          <p:nvPr/>
        </p:nvCxnSpPr>
        <p:spPr>
          <a:xfrm flipH="1" flipV="1">
            <a:off x="6372200" y="5862080"/>
            <a:ext cx="2228650" cy="170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テキスト ボックス 26">
            <a:extLst>
              <a:ext uri="{FF2B5EF4-FFF2-40B4-BE49-F238E27FC236}">
                <a16:creationId xmlns:a16="http://schemas.microsoft.com/office/drawing/2014/main" id="{648DB3BF-7C2D-4709-AB0B-A74E4D19E041}"/>
              </a:ext>
            </a:extLst>
          </p:cNvPr>
          <p:cNvSpPr txBox="1"/>
          <p:nvPr/>
        </p:nvSpPr>
        <p:spPr>
          <a:xfrm>
            <a:off x="1172887" y="293870"/>
            <a:ext cx="5646097" cy="369332"/>
          </a:xfrm>
          <a:prstGeom prst="rect">
            <a:avLst/>
          </a:prstGeom>
          <a:noFill/>
        </p:spPr>
        <p:txBody>
          <a:bodyPr wrap="none" rtlCol="0">
            <a:spAutoFit/>
          </a:bodyPr>
          <a:lstStyle/>
          <a:p>
            <a:r>
              <a:rPr kumimoji="1" lang="ja-JP" altLang="en-US" dirty="0"/>
              <a:t>エバーグリップ（又は再装備キット）のパーツを確認する。</a:t>
            </a:r>
          </a:p>
        </p:txBody>
      </p:sp>
      <p:sp>
        <p:nvSpPr>
          <p:cNvPr id="28" name="テキスト ボックス 27">
            <a:extLst>
              <a:ext uri="{FF2B5EF4-FFF2-40B4-BE49-F238E27FC236}">
                <a16:creationId xmlns:a16="http://schemas.microsoft.com/office/drawing/2014/main" id="{21B59F72-F9C0-41E2-897C-508B2EF429A3}"/>
              </a:ext>
            </a:extLst>
          </p:cNvPr>
          <p:cNvSpPr txBox="1"/>
          <p:nvPr/>
        </p:nvSpPr>
        <p:spPr>
          <a:xfrm>
            <a:off x="1172886" y="4351877"/>
            <a:ext cx="7373902" cy="584775"/>
          </a:xfrm>
          <a:prstGeom prst="rect">
            <a:avLst/>
          </a:prstGeom>
          <a:noFill/>
        </p:spPr>
        <p:txBody>
          <a:bodyPr wrap="square" rtlCol="0">
            <a:spAutoFit/>
          </a:bodyPr>
          <a:lstStyle/>
          <a:p>
            <a:r>
              <a:rPr kumimoji="1" lang="ja-JP" altLang="en-US" dirty="0"/>
              <a:t>ハウジング</a:t>
            </a:r>
            <a:r>
              <a:rPr kumimoji="1" lang="en-US" altLang="ja-JP" dirty="0"/>
              <a:t>A</a:t>
            </a:r>
            <a:r>
              <a:rPr kumimoji="1" lang="ja-JP" altLang="en-US" dirty="0"/>
              <a:t>、</a:t>
            </a:r>
            <a:r>
              <a:rPr kumimoji="1" lang="ja-JP" altLang="en-US" dirty="0">
                <a:solidFill>
                  <a:srgbClr val="00B0F0"/>
                </a:solidFill>
              </a:rPr>
              <a:t>なつめ型通し金具を先端から通し</a:t>
            </a:r>
            <a:r>
              <a:rPr kumimoji="1" lang="ja-JP" altLang="en-US" dirty="0"/>
              <a:t>１ｍほどスライドさせる。</a:t>
            </a:r>
            <a:endParaRPr kumimoji="1" lang="en-US" altLang="ja-JP" dirty="0"/>
          </a:p>
          <a:p>
            <a:r>
              <a:rPr lang="en-US" altLang="ja-JP" sz="1400" dirty="0">
                <a:solidFill>
                  <a:srgbClr val="00B0F0"/>
                </a:solidFill>
              </a:rPr>
              <a:t>※</a:t>
            </a:r>
            <a:r>
              <a:rPr lang="ja-JP" altLang="en-US" sz="1400" dirty="0">
                <a:solidFill>
                  <a:srgbClr val="00B0F0"/>
                </a:solidFill>
              </a:rPr>
              <a:t>ケーブルの素線を</a:t>
            </a:r>
            <a:r>
              <a:rPr lang="en-US" altLang="ja-JP" sz="1400" dirty="0">
                <a:solidFill>
                  <a:srgbClr val="00B0F0"/>
                </a:solidFill>
              </a:rPr>
              <a:t>2</a:t>
            </a:r>
            <a:r>
              <a:rPr lang="ja-JP" altLang="en-US" sz="1400" dirty="0">
                <a:solidFill>
                  <a:srgbClr val="00B0F0"/>
                </a:solidFill>
              </a:rPr>
              <a:t>本切断し、なつめ型通し金具を木製ハンマーで叩く。</a:t>
            </a:r>
            <a:endParaRPr kumimoji="1" lang="ja-JP" altLang="en-US" sz="1400" dirty="0">
              <a:solidFill>
                <a:srgbClr val="00B0F0"/>
              </a:solidFill>
            </a:endParaRPr>
          </a:p>
        </p:txBody>
      </p:sp>
      <p:sp>
        <p:nvSpPr>
          <p:cNvPr id="18" name="テキスト ボックス 17">
            <a:extLst>
              <a:ext uri="{FF2B5EF4-FFF2-40B4-BE49-F238E27FC236}">
                <a16:creationId xmlns:a16="http://schemas.microsoft.com/office/drawing/2014/main" id="{EF2FF785-2B60-459B-B05F-C53653269916}"/>
              </a:ext>
            </a:extLst>
          </p:cNvPr>
          <p:cNvSpPr txBox="1"/>
          <p:nvPr/>
        </p:nvSpPr>
        <p:spPr>
          <a:xfrm>
            <a:off x="0" y="-12743"/>
            <a:ext cx="5783956" cy="338554"/>
          </a:xfrm>
          <a:prstGeom prst="rect">
            <a:avLst/>
          </a:prstGeom>
          <a:noFill/>
        </p:spPr>
        <p:txBody>
          <a:bodyPr wrap="none" rtlCol="0">
            <a:spAutoFit/>
          </a:bodyPr>
          <a:lstStyle/>
          <a:p>
            <a:r>
              <a:rPr lang="ja-JP" altLang="en-US" sz="1600"/>
              <a:t>白鳳丸　　　　アーマードケーブル端末処理作業手順      </a:t>
            </a:r>
            <a:r>
              <a:rPr lang="en-US" altLang="ja-JP" sz="1600"/>
              <a:t>20191119</a:t>
            </a:r>
            <a:endParaRPr kumimoji="1" lang="ja-JP" altLang="en-US" sz="1600" dirty="0"/>
          </a:p>
        </p:txBody>
      </p:sp>
    </p:spTree>
    <p:extLst>
      <p:ext uri="{BB962C8B-B14F-4D97-AF65-F5344CB8AC3E}">
        <p14:creationId xmlns:p14="http://schemas.microsoft.com/office/powerpoint/2010/main" val="411214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932"/>
          <a:stretch/>
        </p:blipFill>
        <p:spPr bwMode="auto">
          <a:xfrm>
            <a:off x="192220" y="4797152"/>
            <a:ext cx="4434220" cy="147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81" t="19547" r="881" b="4900"/>
          <a:stretch/>
        </p:blipFill>
        <p:spPr bwMode="auto">
          <a:xfrm>
            <a:off x="4945853" y="4257480"/>
            <a:ext cx="3968023" cy="195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descr="C:\Users\Nagasawa\Documents\受信したファイル\DSC_11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6" t="21630" r="806" b="26548"/>
          <a:stretch/>
        </p:blipFill>
        <p:spPr bwMode="auto">
          <a:xfrm>
            <a:off x="268698" y="2518066"/>
            <a:ext cx="4153925" cy="16144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101" y="2615544"/>
            <a:ext cx="4391834" cy="153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29" y="516891"/>
            <a:ext cx="4548187"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449" y="476672"/>
            <a:ext cx="3524299" cy="176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5983755" y="2633855"/>
            <a:ext cx="1003801" cy="369332"/>
          </a:xfrm>
          <a:prstGeom prst="rect">
            <a:avLst/>
          </a:prstGeom>
          <a:noFill/>
        </p:spPr>
        <p:txBody>
          <a:bodyPr wrap="none" rtlCol="0">
            <a:spAutoFit/>
          </a:bodyPr>
          <a:lstStyle/>
          <a:p>
            <a:r>
              <a:rPr kumimoji="1" lang="ja-JP" altLang="en-US" dirty="0"/>
              <a:t>ダメな例</a:t>
            </a:r>
          </a:p>
        </p:txBody>
      </p:sp>
      <p:sp>
        <p:nvSpPr>
          <p:cNvPr id="8" name="テキスト ボックス 7"/>
          <p:cNvSpPr txBox="1"/>
          <p:nvPr/>
        </p:nvSpPr>
        <p:spPr>
          <a:xfrm>
            <a:off x="626905" y="105526"/>
            <a:ext cx="4150495" cy="923330"/>
          </a:xfrm>
          <a:prstGeom prst="rect">
            <a:avLst/>
          </a:prstGeom>
          <a:noFill/>
        </p:spPr>
        <p:txBody>
          <a:bodyPr wrap="none" rtlCol="0">
            <a:spAutoFit/>
          </a:bodyPr>
          <a:lstStyle/>
          <a:p>
            <a:r>
              <a:rPr kumimoji="1" lang="ja-JP" altLang="en-US" dirty="0"/>
              <a:t>ハウジングＡはウィンチ側にずらし、</a:t>
            </a:r>
            <a:endParaRPr kumimoji="1" lang="en-US" altLang="ja-JP" dirty="0"/>
          </a:p>
          <a:p>
            <a:r>
              <a:rPr kumimoji="1" lang="ja-JP" altLang="en-US" dirty="0"/>
              <a:t>ヘリカルコイル</a:t>
            </a:r>
            <a:r>
              <a:rPr lang="ja-JP" altLang="en-US" dirty="0"/>
              <a:t>をなつめ金具の太いところ</a:t>
            </a:r>
            <a:endParaRPr lang="en-US" altLang="ja-JP" dirty="0"/>
          </a:p>
          <a:p>
            <a:r>
              <a:rPr lang="ja-JP" altLang="en-US" dirty="0"/>
              <a:t>が目印と重なるよう</a:t>
            </a:r>
            <a:r>
              <a:rPr lang="ja-JP" altLang="en-US" dirty="0">
                <a:solidFill>
                  <a:srgbClr val="00B0F0"/>
                </a:solidFill>
              </a:rPr>
              <a:t>巻き付けていく</a:t>
            </a:r>
            <a:r>
              <a:rPr lang="ja-JP" altLang="en-US" dirty="0"/>
              <a:t>。</a:t>
            </a:r>
            <a:endParaRPr lang="en-US" altLang="ja-JP" dirty="0"/>
          </a:p>
        </p:txBody>
      </p:sp>
      <p:sp>
        <p:nvSpPr>
          <p:cNvPr id="21" name="テキスト ボックス 20"/>
          <p:cNvSpPr txBox="1"/>
          <p:nvPr/>
        </p:nvSpPr>
        <p:spPr>
          <a:xfrm>
            <a:off x="251520" y="476672"/>
            <a:ext cx="418704" cy="646331"/>
          </a:xfrm>
          <a:prstGeom prst="rect">
            <a:avLst/>
          </a:prstGeom>
          <a:solidFill>
            <a:schemeClr val="accent5">
              <a:lumMod val="40000"/>
              <a:lumOff val="60000"/>
            </a:schemeClr>
          </a:solidFill>
        </p:spPr>
        <p:txBody>
          <a:bodyPr wrap="none" rtlCol="0">
            <a:spAutoFit/>
          </a:bodyPr>
          <a:lstStyle/>
          <a:p>
            <a:r>
              <a:rPr kumimoji="1" lang="en-US" altLang="ja-JP" sz="3600" dirty="0"/>
              <a:t>3</a:t>
            </a:r>
            <a:endParaRPr kumimoji="1" lang="ja-JP" altLang="en-US" sz="3600" dirty="0"/>
          </a:p>
        </p:txBody>
      </p:sp>
      <p:sp>
        <p:nvSpPr>
          <p:cNvPr id="22" name="テキスト ボックス 21"/>
          <p:cNvSpPr txBox="1"/>
          <p:nvPr/>
        </p:nvSpPr>
        <p:spPr>
          <a:xfrm>
            <a:off x="318491" y="2528610"/>
            <a:ext cx="418704" cy="646331"/>
          </a:xfrm>
          <a:prstGeom prst="rect">
            <a:avLst/>
          </a:prstGeom>
          <a:solidFill>
            <a:schemeClr val="accent5">
              <a:lumMod val="40000"/>
              <a:lumOff val="60000"/>
            </a:schemeClr>
          </a:solidFill>
        </p:spPr>
        <p:txBody>
          <a:bodyPr wrap="none" rtlCol="0">
            <a:spAutoFit/>
          </a:bodyPr>
          <a:lstStyle/>
          <a:p>
            <a:r>
              <a:rPr lang="en-US" altLang="ja-JP" sz="3600" dirty="0"/>
              <a:t>4</a:t>
            </a:r>
            <a:endParaRPr kumimoji="1" lang="ja-JP" altLang="en-US" sz="3600" dirty="0"/>
          </a:p>
        </p:txBody>
      </p:sp>
      <p:sp>
        <p:nvSpPr>
          <p:cNvPr id="25" name="テキスト ボックス 24"/>
          <p:cNvSpPr txBox="1"/>
          <p:nvPr/>
        </p:nvSpPr>
        <p:spPr>
          <a:xfrm>
            <a:off x="246984" y="4885880"/>
            <a:ext cx="418704" cy="646331"/>
          </a:xfrm>
          <a:prstGeom prst="rect">
            <a:avLst/>
          </a:prstGeom>
          <a:solidFill>
            <a:schemeClr val="accent5">
              <a:lumMod val="40000"/>
              <a:lumOff val="60000"/>
            </a:schemeClr>
          </a:solidFill>
        </p:spPr>
        <p:txBody>
          <a:bodyPr wrap="none" rtlCol="0">
            <a:spAutoFit/>
          </a:bodyPr>
          <a:lstStyle/>
          <a:p>
            <a:r>
              <a:rPr kumimoji="1" lang="en-US" altLang="ja-JP" sz="3600" dirty="0"/>
              <a:t>5</a:t>
            </a:r>
            <a:endParaRPr kumimoji="1" lang="ja-JP" altLang="en-US" sz="3600" dirty="0"/>
          </a:p>
        </p:txBody>
      </p:sp>
      <p:sp>
        <p:nvSpPr>
          <p:cNvPr id="26" name="テキスト ボックス 25"/>
          <p:cNvSpPr txBox="1"/>
          <p:nvPr/>
        </p:nvSpPr>
        <p:spPr>
          <a:xfrm>
            <a:off x="4897692" y="4191265"/>
            <a:ext cx="418704" cy="646331"/>
          </a:xfrm>
          <a:prstGeom prst="rect">
            <a:avLst/>
          </a:prstGeom>
          <a:solidFill>
            <a:schemeClr val="accent5">
              <a:lumMod val="40000"/>
              <a:lumOff val="60000"/>
            </a:schemeClr>
          </a:solidFill>
        </p:spPr>
        <p:txBody>
          <a:bodyPr wrap="none" rtlCol="0">
            <a:spAutoFit/>
          </a:bodyPr>
          <a:lstStyle/>
          <a:p>
            <a:r>
              <a:rPr lang="en-US" altLang="ja-JP" sz="3600" dirty="0"/>
              <a:t>6</a:t>
            </a:r>
            <a:endParaRPr kumimoji="1" lang="ja-JP" altLang="en-US" sz="3600" dirty="0"/>
          </a:p>
        </p:txBody>
      </p:sp>
      <p:sp>
        <p:nvSpPr>
          <p:cNvPr id="28" name="下矢印 27"/>
          <p:cNvSpPr/>
          <p:nvPr/>
        </p:nvSpPr>
        <p:spPr>
          <a:xfrm rot="16200000">
            <a:off x="4630506" y="1047657"/>
            <a:ext cx="576064" cy="6257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rot="3366683">
            <a:off x="4318043" y="1853682"/>
            <a:ext cx="535981" cy="1228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a:off x="2345661" y="4356274"/>
            <a:ext cx="576064" cy="6257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rot="16200000">
            <a:off x="4280069" y="4853209"/>
            <a:ext cx="576064" cy="625727"/>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7092280" y="6417040"/>
            <a:ext cx="1523174" cy="369332"/>
          </a:xfrm>
          <a:prstGeom prst="rect">
            <a:avLst/>
          </a:prstGeom>
          <a:noFill/>
        </p:spPr>
        <p:txBody>
          <a:bodyPr wrap="none" rtlCol="0">
            <a:spAutoFit/>
          </a:bodyPr>
          <a:lstStyle/>
          <a:p>
            <a:r>
              <a:rPr kumimoji="1" lang="ja-JP" altLang="en-US" dirty="0"/>
              <a:t>次のページへ</a:t>
            </a:r>
          </a:p>
        </p:txBody>
      </p:sp>
      <p:sp>
        <p:nvSpPr>
          <p:cNvPr id="33" name="テキスト ボックス 32"/>
          <p:cNvSpPr txBox="1"/>
          <p:nvPr/>
        </p:nvSpPr>
        <p:spPr>
          <a:xfrm>
            <a:off x="8665583" y="6435824"/>
            <a:ext cx="508473" cy="369332"/>
          </a:xfrm>
          <a:prstGeom prst="rect">
            <a:avLst/>
          </a:prstGeom>
          <a:noFill/>
        </p:spPr>
        <p:txBody>
          <a:bodyPr wrap="none" rtlCol="0">
            <a:spAutoFit/>
          </a:bodyPr>
          <a:lstStyle/>
          <a:p>
            <a:r>
              <a:rPr lang="en-US" altLang="ja-JP" dirty="0"/>
              <a:t>2/8</a:t>
            </a:r>
            <a:endParaRPr kumimoji="1" lang="ja-JP" altLang="en-US" dirty="0"/>
          </a:p>
        </p:txBody>
      </p:sp>
      <p:sp>
        <p:nvSpPr>
          <p:cNvPr id="9" name="テキスト ボックス 8"/>
          <p:cNvSpPr txBox="1"/>
          <p:nvPr/>
        </p:nvSpPr>
        <p:spPr>
          <a:xfrm>
            <a:off x="7612928" y="5931372"/>
            <a:ext cx="1279517" cy="261610"/>
          </a:xfrm>
          <a:prstGeom prst="rect">
            <a:avLst/>
          </a:prstGeom>
          <a:noFill/>
        </p:spPr>
        <p:txBody>
          <a:bodyPr wrap="none" rtlCol="0">
            <a:spAutoFit/>
          </a:bodyPr>
          <a:lstStyle/>
          <a:p>
            <a:r>
              <a:rPr kumimoji="1" lang="ja-JP" altLang="en-US" sz="1100" dirty="0"/>
              <a:t>ねじ込み固定金具</a:t>
            </a:r>
          </a:p>
        </p:txBody>
      </p:sp>
      <p:sp>
        <p:nvSpPr>
          <p:cNvPr id="11" name="テキスト ボックス 10"/>
          <p:cNvSpPr txBox="1"/>
          <p:nvPr/>
        </p:nvSpPr>
        <p:spPr>
          <a:xfrm>
            <a:off x="4386603" y="2226057"/>
            <a:ext cx="1510742" cy="1569660"/>
          </a:xfrm>
          <a:prstGeom prst="rect">
            <a:avLst/>
          </a:prstGeom>
          <a:noFill/>
          <a:ln>
            <a:noFill/>
          </a:ln>
        </p:spPr>
        <p:txBody>
          <a:bodyPr wrap="square" rtlCol="0">
            <a:spAutoFit/>
          </a:bodyPr>
          <a:lstStyle/>
          <a:p>
            <a:r>
              <a:rPr lang="en-US" altLang="ja-JP" sz="9600" b="1" dirty="0">
                <a:solidFill>
                  <a:srgbClr val="FF0000"/>
                </a:solidFill>
              </a:rPr>
              <a:t>×</a:t>
            </a:r>
            <a:endParaRPr kumimoji="1" lang="ja-JP" altLang="en-US" sz="9600" b="1" dirty="0">
              <a:solidFill>
                <a:srgbClr val="FF0000"/>
              </a:solidFill>
            </a:endParaRPr>
          </a:p>
        </p:txBody>
      </p:sp>
      <p:sp>
        <p:nvSpPr>
          <p:cNvPr id="37" name="テキスト ボックス 36"/>
          <p:cNvSpPr txBox="1"/>
          <p:nvPr/>
        </p:nvSpPr>
        <p:spPr>
          <a:xfrm>
            <a:off x="1273483" y="3080489"/>
            <a:ext cx="1111202" cy="1200329"/>
          </a:xfrm>
          <a:prstGeom prst="rect">
            <a:avLst/>
          </a:prstGeom>
          <a:noFill/>
          <a:ln>
            <a:noFill/>
          </a:ln>
        </p:spPr>
        <p:txBody>
          <a:bodyPr wrap="none" rtlCol="0">
            <a:spAutoFit/>
          </a:bodyPr>
          <a:lstStyle/>
          <a:p>
            <a:r>
              <a:rPr lang="ja-JP" altLang="en-US" sz="7200" b="1" dirty="0">
                <a:solidFill>
                  <a:srgbClr val="0070C0"/>
                </a:solidFill>
              </a:rPr>
              <a:t>○</a:t>
            </a:r>
            <a:endParaRPr kumimoji="1" lang="ja-JP" altLang="en-US" sz="7200" b="1" dirty="0">
              <a:solidFill>
                <a:srgbClr val="0070C0"/>
              </a:solidFill>
            </a:endParaRPr>
          </a:p>
        </p:txBody>
      </p:sp>
      <p:sp>
        <p:nvSpPr>
          <p:cNvPr id="3" name="右矢印 2"/>
          <p:cNvSpPr/>
          <p:nvPr/>
        </p:nvSpPr>
        <p:spPr>
          <a:xfrm>
            <a:off x="4354027" y="1712704"/>
            <a:ext cx="294364"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左矢印 3"/>
          <p:cNvSpPr/>
          <p:nvPr/>
        </p:nvSpPr>
        <p:spPr>
          <a:xfrm>
            <a:off x="192220" y="1648553"/>
            <a:ext cx="203316" cy="23227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903774" y="1888345"/>
            <a:ext cx="646331" cy="276999"/>
          </a:xfrm>
          <a:prstGeom prst="rect">
            <a:avLst/>
          </a:prstGeom>
          <a:noFill/>
        </p:spPr>
        <p:txBody>
          <a:bodyPr wrap="none" rtlCol="0">
            <a:spAutoFit/>
          </a:bodyPr>
          <a:lstStyle/>
          <a:p>
            <a:r>
              <a:rPr kumimoji="1" lang="ja-JP" altLang="en-US" sz="1200" dirty="0"/>
              <a:t>先端側</a:t>
            </a:r>
          </a:p>
        </p:txBody>
      </p:sp>
      <p:sp>
        <p:nvSpPr>
          <p:cNvPr id="12" name="テキスト ボックス 11"/>
          <p:cNvSpPr txBox="1"/>
          <p:nvPr/>
        </p:nvSpPr>
        <p:spPr>
          <a:xfrm>
            <a:off x="99680" y="1835612"/>
            <a:ext cx="856325" cy="276999"/>
          </a:xfrm>
          <a:prstGeom prst="rect">
            <a:avLst/>
          </a:prstGeom>
          <a:noFill/>
        </p:spPr>
        <p:txBody>
          <a:bodyPr wrap="none" rtlCol="0">
            <a:spAutoFit/>
          </a:bodyPr>
          <a:lstStyle/>
          <a:p>
            <a:r>
              <a:rPr kumimoji="1" lang="ja-JP" altLang="en-US" sz="1200" dirty="0"/>
              <a:t>ウィンチ側</a:t>
            </a:r>
          </a:p>
        </p:txBody>
      </p:sp>
      <p:sp>
        <p:nvSpPr>
          <p:cNvPr id="34" name="テキスト ボックス 33">
            <a:extLst>
              <a:ext uri="{FF2B5EF4-FFF2-40B4-BE49-F238E27FC236}">
                <a16:creationId xmlns:a16="http://schemas.microsoft.com/office/drawing/2014/main" id="{549537D9-C438-46D4-A333-551372EB2790}"/>
              </a:ext>
            </a:extLst>
          </p:cNvPr>
          <p:cNvSpPr txBox="1"/>
          <p:nvPr/>
        </p:nvSpPr>
        <p:spPr>
          <a:xfrm>
            <a:off x="2730957" y="1511496"/>
            <a:ext cx="646331" cy="369332"/>
          </a:xfrm>
          <a:prstGeom prst="rect">
            <a:avLst/>
          </a:prstGeom>
          <a:noFill/>
        </p:spPr>
        <p:txBody>
          <a:bodyPr wrap="square" rtlCol="0">
            <a:spAutoFit/>
          </a:bodyPr>
          <a:lstStyle/>
          <a:p>
            <a:r>
              <a:rPr lang="ja-JP" altLang="en-US" dirty="0"/>
              <a:t>目印</a:t>
            </a:r>
            <a:endParaRPr kumimoji="1" lang="ja-JP" altLang="en-US" dirty="0"/>
          </a:p>
        </p:txBody>
      </p:sp>
      <p:cxnSp>
        <p:nvCxnSpPr>
          <p:cNvPr id="14" name="直線矢印コネクタ 13">
            <a:extLst>
              <a:ext uri="{FF2B5EF4-FFF2-40B4-BE49-F238E27FC236}">
                <a16:creationId xmlns:a16="http://schemas.microsoft.com/office/drawing/2014/main" id="{61620D0F-55A1-440F-B8C5-C04BDE52EE7C}"/>
              </a:ext>
            </a:extLst>
          </p:cNvPr>
          <p:cNvCxnSpPr>
            <a:cxnSpLocks/>
          </p:cNvCxnSpPr>
          <p:nvPr/>
        </p:nvCxnSpPr>
        <p:spPr>
          <a:xfrm flipV="1">
            <a:off x="2987823" y="1248837"/>
            <a:ext cx="1" cy="315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右矢印 2">
            <a:extLst>
              <a:ext uri="{FF2B5EF4-FFF2-40B4-BE49-F238E27FC236}">
                <a16:creationId xmlns:a16="http://schemas.microsoft.com/office/drawing/2014/main" id="{434C02CB-CEDE-4CAC-8BDC-FB3AA680FC51}"/>
              </a:ext>
            </a:extLst>
          </p:cNvPr>
          <p:cNvSpPr/>
          <p:nvPr/>
        </p:nvSpPr>
        <p:spPr>
          <a:xfrm>
            <a:off x="2764252" y="5771285"/>
            <a:ext cx="576064" cy="27483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8CB34304-9735-472D-B48E-AC17D08961EF}"/>
              </a:ext>
            </a:extLst>
          </p:cNvPr>
          <p:cNvSpPr txBox="1"/>
          <p:nvPr/>
        </p:nvSpPr>
        <p:spPr>
          <a:xfrm>
            <a:off x="4811622" y="5138067"/>
            <a:ext cx="2778325" cy="276999"/>
          </a:xfrm>
          <a:prstGeom prst="rect">
            <a:avLst/>
          </a:prstGeom>
          <a:noFill/>
        </p:spPr>
        <p:txBody>
          <a:bodyPr wrap="none" rtlCol="0">
            <a:spAutoFit/>
          </a:bodyPr>
          <a:lstStyle/>
          <a:p>
            <a:r>
              <a:rPr lang="en-US" altLang="ja-JP" sz="1200" dirty="0"/>
              <a:t>※</a:t>
            </a:r>
            <a:r>
              <a:rPr kumimoji="1" lang="ja-JP" altLang="en-US" sz="1200" dirty="0"/>
              <a:t>グリースがついていれば塗る必要なし</a:t>
            </a:r>
          </a:p>
        </p:txBody>
      </p:sp>
      <p:sp>
        <p:nvSpPr>
          <p:cNvPr id="40" name="テキスト ボックス 39">
            <a:extLst>
              <a:ext uri="{FF2B5EF4-FFF2-40B4-BE49-F238E27FC236}">
                <a16:creationId xmlns:a16="http://schemas.microsoft.com/office/drawing/2014/main" id="{D1FA7FEE-402F-4D1A-866B-2C9E49289EA2}"/>
              </a:ext>
            </a:extLst>
          </p:cNvPr>
          <p:cNvSpPr txBox="1"/>
          <p:nvPr/>
        </p:nvSpPr>
        <p:spPr>
          <a:xfrm>
            <a:off x="5200378" y="4408219"/>
            <a:ext cx="2501372" cy="1067210"/>
          </a:xfrm>
          <a:prstGeom prst="rect">
            <a:avLst/>
          </a:prstGeom>
          <a:noFill/>
        </p:spPr>
        <p:txBody>
          <a:bodyPr wrap="square" rtlCol="0">
            <a:spAutoFit/>
          </a:bodyPr>
          <a:lstStyle/>
          <a:p>
            <a:r>
              <a:rPr kumimoji="1" lang="ja-JP" altLang="en-US" sz="1400" dirty="0"/>
              <a:t>ねじこみ固定金具ネジ部に</a:t>
            </a:r>
            <a:endParaRPr kumimoji="1" lang="en-US" altLang="ja-JP" sz="1400" dirty="0"/>
          </a:p>
          <a:p>
            <a:r>
              <a:rPr kumimoji="1" lang="ja-JP" altLang="en-US" sz="1400" dirty="0"/>
              <a:t>モリブデングリースを塗り</a:t>
            </a:r>
            <a:endParaRPr kumimoji="1" lang="en-US" altLang="ja-JP" sz="1400" dirty="0"/>
          </a:p>
          <a:p>
            <a:r>
              <a:rPr lang="ja-JP" altLang="en-US" sz="1400" dirty="0"/>
              <a:t>ハウジング</a:t>
            </a:r>
            <a:r>
              <a:rPr lang="en-US" altLang="ja-JP" sz="1400" dirty="0"/>
              <a:t>A</a:t>
            </a:r>
            <a:r>
              <a:rPr lang="ja-JP" altLang="en-US" sz="1400" dirty="0"/>
              <a:t>の位置まで移動</a:t>
            </a:r>
            <a:r>
              <a:rPr lang="ja-JP" altLang="en-US" sz="1600" dirty="0"/>
              <a:t>。</a:t>
            </a:r>
            <a:endParaRPr kumimoji="1" lang="en-US" altLang="ja-JP" sz="1600" dirty="0"/>
          </a:p>
          <a:p>
            <a:endParaRPr kumimoji="1" lang="ja-JP" altLang="en-US" dirty="0"/>
          </a:p>
        </p:txBody>
      </p:sp>
      <p:sp>
        <p:nvSpPr>
          <p:cNvPr id="35" name="右矢印 2">
            <a:extLst>
              <a:ext uri="{FF2B5EF4-FFF2-40B4-BE49-F238E27FC236}">
                <a16:creationId xmlns:a16="http://schemas.microsoft.com/office/drawing/2014/main" id="{0DA2B4D2-295C-4093-86E2-68D0DEF84187}"/>
              </a:ext>
            </a:extLst>
          </p:cNvPr>
          <p:cNvSpPr/>
          <p:nvPr/>
        </p:nvSpPr>
        <p:spPr>
          <a:xfrm rot="10800000">
            <a:off x="7789625" y="5257376"/>
            <a:ext cx="576064" cy="27483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4E4F2F8-7E22-4C2A-B9F8-D28C70432E31}"/>
              </a:ext>
            </a:extLst>
          </p:cNvPr>
          <p:cNvSpPr txBox="1"/>
          <p:nvPr/>
        </p:nvSpPr>
        <p:spPr>
          <a:xfrm>
            <a:off x="1332432" y="2786255"/>
            <a:ext cx="2892138" cy="369332"/>
          </a:xfrm>
          <a:prstGeom prst="rect">
            <a:avLst/>
          </a:prstGeom>
          <a:noFill/>
        </p:spPr>
        <p:txBody>
          <a:bodyPr wrap="none" rtlCol="0">
            <a:spAutoFit/>
          </a:bodyPr>
          <a:lstStyle/>
          <a:p>
            <a:r>
              <a:rPr kumimoji="1" lang="ja-JP" altLang="en-US" dirty="0"/>
              <a:t>ヘリカルコイルの巻き終わり</a:t>
            </a:r>
          </a:p>
        </p:txBody>
      </p:sp>
      <p:sp>
        <p:nvSpPr>
          <p:cNvPr id="41" name="テキスト ボックス 40">
            <a:extLst>
              <a:ext uri="{FF2B5EF4-FFF2-40B4-BE49-F238E27FC236}">
                <a16:creationId xmlns:a16="http://schemas.microsoft.com/office/drawing/2014/main" id="{0E0EC1A3-6C29-4104-903A-30A9B20D4B2A}"/>
              </a:ext>
            </a:extLst>
          </p:cNvPr>
          <p:cNvSpPr txBox="1"/>
          <p:nvPr/>
        </p:nvSpPr>
        <p:spPr>
          <a:xfrm>
            <a:off x="318491" y="6241732"/>
            <a:ext cx="4600940" cy="646331"/>
          </a:xfrm>
          <a:prstGeom prst="rect">
            <a:avLst/>
          </a:prstGeom>
          <a:noFill/>
        </p:spPr>
        <p:txBody>
          <a:bodyPr wrap="none" rtlCol="0">
            <a:spAutoFit/>
          </a:bodyPr>
          <a:lstStyle/>
          <a:p>
            <a:r>
              <a:rPr lang="ja-JP" altLang="en-US" dirty="0"/>
              <a:t>なつめ型通し金具にあたってとまる位置まで</a:t>
            </a:r>
            <a:endParaRPr lang="en-US" altLang="ja-JP" dirty="0"/>
          </a:p>
          <a:p>
            <a:r>
              <a:rPr lang="ja-JP" altLang="en-US" dirty="0"/>
              <a:t>ハウジング</a:t>
            </a:r>
            <a:r>
              <a:rPr lang="en-US" altLang="ja-JP" dirty="0"/>
              <a:t>A</a:t>
            </a:r>
            <a:r>
              <a:rPr lang="ja-JP" altLang="en-US" dirty="0"/>
              <a:t>を移動。</a:t>
            </a:r>
            <a:endParaRPr lang="en-US" altLang="ja-JP" dirty="0"/>
          </a:p>
        </p:txBody>
      </p:sp>
      <p:sp>
        <p:nvSpPr>
          <p:cNvPr id="47" name="右矢印 2">
            <a:extLst>
              <a:ext uri="{FF2B5EF4-FFF2-40B4-BE49-F238E27FC236}">
                <a16:creationId xmlns:a16="http://schemas.microsoft.com/office/drawing/2014/main" id="{57CA5654-3A04-408C-88B3-377AEA7F8512}"/>
              </a:ext>
            </a:extLst>
          </p:cNvPr>
          <p:cNvSpPr/>
          <p:nvPr/>
        </p:nvSpPr>
        <p:spPr>
          <a:xfrm>
            <a:off x="4273737" y="5748939"/>
            <a:ext cx="294364"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左矢印 3">
            <a:extLst>
              <a:ext uri="{FF2B5EF4-FFF2-40B4-BE49-F238E27FC236}">
                <a16:creationId xmlns:a16="http://schemas.microsoft.com/office/drawing/2014/main" id="{E125E81F-5E5B-44C5-A0AF-39C00CCBAA81}"/>
              </a:ext>
            </a:extLst>
          </p:cNvPr>
          <p:cNvSpPr/>
          <p:nvPr/>
        </p:nvSpPr>
        <p:spPr>
          <a:xfrm>
            <a:off x="216833" y="5740814"/>
            <a:ext cx="203316" cy="23227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B77C19C-E134-4772-A84D-AB3B0CCC89F4}"/>
              </a:ext>
            </a:extLst>
          </p:cNvPr>
          <p:cNvSpPr txBox="1"/>
          <p:nvPr/>
        </p:nvSpPr>
        <p:spPr>
          <a:xfrm>
            <a:off x="4000793" y="5990515"/>
            <a:ext cx="646331" cy="276999"/>
          </a:xfrm>
          <a:prstGeom prst="rect">
            <a:avLst/>
          </a:prstGeom>
          <a:noFill/>
        </p:spPr>
        <p:txBody>
          <a:bodyPr wrap="none" rtlCol="0">
            <a:spAutoFit/>
          </a:bodyPr>
          <a:lstStyle/>
          <a:p>
            <a:r>
              <a:rPr kumimoji="1" lang="ja-JP" altLang="en-US" sz="1200" dirty="0"/>
              <a:t>先端側</a:t>
            </a:r>
          </a:p>
        </p:txBody>
      </p:sp>
      <p:sp>
        <p:nvSpPr>
          <p:cNvPr id="50" name="テキスト ボックス 49">
            <a:extLst>
              <a:ext uri="{FF2B5EF4-FFF2-40B4-BE49-F238E27FC236}">
                <a16:creationId xmlns:a16="http://schemas.microsoft.com/office/drawing/2014/main" id="{4C8F6AA7-6188-441D-A456-79CD5B8351D6}"/>
              </a:ext>
            </a:extLst>
          </p:cNvPr>
          <p:cNvSpPr txBox="1"/>
          <p:nvPr/>
        </p:nvSpPr>
        <p:spPr>
          <a:xfrm>
            <a:off x="141608" y="6004653"/>
            <a:ext cx="856325" cy="276999"/>
          </a:xfrm>
          <a:prstGeom prst="rect">
            <a:avLst/>
          </a:prstGeom>
          <a:noFill/>
        </p:spPr>
        <p:txBody>
          <a:bodyPr wrap="none" rtlCol="0">
            <a:spAutoFit/>
          </a:bodyPr>
          <a:lstStyle/>
          <a:p>
            <a:r>
              <a:rPr kumimoji="1" lang="ja-JP" altLang="en-US" sz="1200" dirty="0"/>
              <a:t>ウィンチ側</a:t>
            </a:r>
          </a:p>
        </p:txBody>
      </p:sp>
      <p:sp>
        <p:nvSpPr>
          <p:cNvPr id="51" name="テキスト ボックス 50">
            <a:extLst>
              <a:ext uri="{FF2B5EF4-FFF2-40B4-BE49-F238E27FC236}">
                <a16:creationId xmlns:a16="http://schemas.microsoft.com/office/drawing/2014/main" id="{A4DFF6C2-B786-44CE-8295-14D1CF61C909}"/>
              </a:ext>
            </a:extLst>
          </p:cNvPr>
          <p:cNvSpPr txBox="1"/>
          <p:nvPr/>
        </p:nvSpPr>
        <p:spPr>
          <a:xfrm>
            <a:off x="4859598" y="3954625"/>
            <a:ext cx="184731" cy="369332"/>
          </a:xfrm>
          <a:prstGeom prst="rect">
            <a:avLst/>
          </a:prstGeom>
          <a:noFill/>
        </p:spPr>
        <p:txBody>
          <a:bodyPr wrap="none" rtlCol="0">
            <a:spAutoFit/>
          </a:bodyPr>
          <a:lstStyle/>
          <a:p>
            <a:endParaRPr lang="en-US" altLang="ja-JP" dirty="0"/>
          </a:p>
        </p:txBody>
      </p:sp>
      <p:sp>
        <p:nvSpPr>
          <p:cNvPr id="13" name="テキスト ボックス 12">
            <a:extLst>
              <a:ext uri="{FF2B5EF4-FFF2-40B4-BE49-F238E27FC236}">
                <a16:creationId xmlns:a16="http://schemas.microsoft.com/office/drawing/2014/main" id="{FC5787AE-3AE8-B5A3-C435-81608DE1531F}"/>
              </a:ext>
            </a:extLst>
          </p:cNvPr>
          <p:cNvSpPr txBox="1"/>
          <p:nvPr/>
        </p:nvSpPr>
        <p:spPr>
          <a:xfrm>
            <a:off x="428387" y="1949515"/>
            <a:ext cx="4089057" cy="523220"/>
          </a:xfrm>
          <a:prstGeom prst="rect">
            <a:avLst/>
          </a:prstGeom>
          <a:noFill/>
        </p:spPr>
        <p:txBody>
          <a:bodyPr wrap="square" rtlCol="0">
            <a:spAutoFit/>
          </a:bodyPr>
          <a:lstStyle/>
          <a:p>
            <a:r>
              <a:rPr kumimoji="1" lang="en-US" altLang="ja-JP" sz="1400" dirty="0">
                <a:solidFill>
                  <a:srgbClr val="00B0F0"/>
                </a:solidFill>
              </a:rPr>
              <a:t>※</a:t>
            </a:r>
            <a:r>
              <a:rPr kumimoji="1" lang="ja-JP" altLang="en-US" sz="1400" dirty="0">
                <a:solidFill>
                  <a:srgbClr val="00B0F0"/>
                </a:solidFill>
              </a:rPr>
              <a:t>ウィンチ側に滑り止めマットを巻いて万力で固定。</a:t>
            </a:r>
            <a:endParaRPr kumimoji="1" lang="en-US" altLang="ja-JP" sz="1400" dirty="0">
              <a:solidFill>
                <a:srgbClr val="00B0F0"/>
              </a:solidFill>
            </a:endParaRPr>
          </a:p>
          <a:p>
            <a:r>
              <a:rPr lang="ja-JP" altLang="en-US" sz="1400" dirty="0">
                <a:solidFill>
                  <a:srgbClr val="00B0F0"/>
                </a:solidFill>
              </a:rPr>
              <a:t>　  先端側はインシュロックで固定。</a:t>
            </a:r>
            <a:endParaRPr kumimoji="1" lang="ja-JP" altLang="en-US" sz="1400" dirty="0">
              <a:solidFill>
                <a:srgbClr val="00B0F0"/>
              </a:solidFill>
            </a:endParaRPr>
          </a:p>
        </p:txBody>
      </p:sp>
    </p:spTree>
    <p:extLst>
      <p:ext uri="{BB962C8B-B14F-4D97-AF65-F5344CB8AC3E}">
        <p14:creationId xmlns:p14="http://schemas.microsoft.com/office/powerpoint/2010/main" val="14246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人, 室内 が含まれている画像&#10;&#10;自動的に生成された説明">
            <a:extLst>
              <a:ext uri="{FF2B5EF4-FFF2-40B4-BE49-F238E27FC236}">
                <a16:creationId xmlns:a16="http://schemas.microsoft.com/office/drawing/2014/main" id="{A0473C2B-198F-494A-89B0-65B865E9D1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500" b="17801"/>
          <a:stretch/>
        </p:blipFill>
        <p:spPr>
          <a:xfrm rot="5400000">
            <a:off x="5285666" y="2804638"/>
            <a:ext cx="3600466" cy="2723543"/>
          </a:xfrm>
          <a:prstGeom prst="rect">
            <a:avLst/>
          </a:prstGeom>
        </p:spPr>
      </p:pic>
      <p:pic>
        <p:nvPicPr>
          <p:cNvPr id="19" name="図 18" descr="人, テーブル, 室内, まな が含まれている画像&#10;&#10;自動的に生成された説明">
            <a:extLst>
              <a:ext uri="{FF2B5EF4-FFF2-40B4-BE49-F238E27FC236}">
                <a16:creationId xmlns:a16="http://schemas.microsoft.com/office/drawing/2014/main" id="{E7D31ECF-C767-4235-9054-EE00BCA909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34" t="23131" r="7624" b="36131"/>
          <a:stretch/>
        </p:blipFill>
        <p:spPr>
          <a:xfrm>
            <a:off x="5587067" y="268162"/>
            <a:ext cx="3536074" cy="2040705"/>
          </a:xfrm>
          <a:prstGeom prst="rect">
            <a:avLst/>
          </a:prstGeom>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5530"/>
          <a:stretch/>
        </p:blipFill>
        <p:spPr bwMode="auto">
          <a:xfrm>
            <a:off x="806801" y="2534200"/>
            <a:ext cx="4293021" cy="239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72" y="228123"/>
            <a:ext cx="476625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807710" y="2591956"/>
            <a:ext cx="3828292" cy="584775"/>
          </a:xfrm>
          <a:prstGeom prst="rect">
            <a:avLst/>
          </a:prstGeom>
          <a:noFill/>
        </p:spPr>
        <p:txBody>
          <a:bodyPr wrap="none" rtlCol="0">
            <a:spAutoFit/>
          </a:bodyPr>
          <a:lstStyle/>
          <a:p>
            <a:r>
              <a:rPr kumimoji="1" lang="ja-JP" altLang="en-US" sz="1600" dirty="0"/>
              <a:t>矢印があったところ</a:t>
            </a:r>
            <a:r>
              <a:rPr lang="ja-JP" altLang="en-US" sz="1600" dirty="0"/>
              <a:t>だけで、</a:t>
            </a:r>
            <a:r>
              <a:rPr kumimoji="1" lang="ja-JP" altLang="en-US" sz="1600" dirty="0"/>
              <a:t>まわりどめピン</a:t>
            </a:r>
            <a:endParaRPr lang="en-US" altLang="ja-JP" sz="1600" dirty="0"/>
          </a:p>
          <a:p>
            <a:r>
              <a:rPr kumimoji="1" lang="ja-JP" altLang="en-US" sz="1600" dirty="0"/>
              <a:t>が入</a:t>
            </a:r>
            <a:r>
              <a:rPr lang="ja-JP" altLang="en-US" sz="1600" dirty="0"/>
              <a:t>る</a:t>
            </a:r>
            <a:r>
              <a:rPr kumimoji="1" lang="ja-JP" altLang="en-US" sz="1600" dirty="0"/>
              <a:t>構造になっている。</a:t>
            </a:r>
            <a:endParaRPr kumimoji="1" lang="en-US" altLang="ja-JP" sz="1600" dirty="0"/>
          </a:p>
        </p:txBody>
      </p:sp>
      <p:sp>
        <p:nvSpPr>
          <p:cNvPr id="12" name="下矢印 11"/>
          <p:cNvSpPr/>
          <p:nvPr/>
        </p:nvSpPr>
        <p:spPr>
          <a:xfrm rot="16200000">
            <a:off x="5063574" y="1101192"/>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6125896" y="2114043"/>
            <a:ext cx="412883" cy="64633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665583" y="6435824"/>
            <a:ext cx="508473" cy="369332"/>
          </a:xfrm>
          <a:prstGeom prst="rect">
            <a:avLst/>
          </a:prstGeom>
          <a:noFill/>
        </p:spPr>
        <p:txBody>
          <a:bodyPr wrap="none" rtlCol="0">
            <a:spAutoFit/>
          </a:bodyPr>
          <a:lstStyle/>
          <a:p>
            <a:r>
              <a:rPr lang="en-US" altLang="ja-JP" dirty="0"/>
              <a:t>3</a:t>
            </a:r>
            <a:r>
              <a:rPr kumimoji="1" lang="en-US" altLang="ja-JP" dirty="0"/>
              <a:t>/8</a:t>
            </a:r>
            <a:endParaRPr kumimoji="1" lang="ja-JP" altLang="en-US" dirty="0"/>
          </a:p>
        </p:txBody>
      </p:sp>
      <p:sp>
        <p:nvSpPr>
          <p:cNvPr id="16" name="テキスト ボックス 15"/>
          <p:cNvSpPr txBox="1"/>
          <p:nvPr/>
        </p:nvSpPr>
        <p:spPr>
          <a:xfrm>
            <a:off x="310906" y="27188"/>
            <a:ext cx="418704" cy="646331"/>
          </a:xfrm>
          <a:prstGeom prst="rect">
            <a:avLst/>
          </a:prstGeom>
          <a:solidFill>
            <a:schemeClr val="accent5">
              <a:lumMod val="40000"/>
              <a:lumOff val="60000"/>
            </a:schemeClr>
          </a:solidFill>
        </p:spPr>
        <p:txBody>
          <a:bodyPr wrap="none" rtlCol="0">
            <a:spAutoFit/>
          </a:bodyPr>
          <a:lstStyle/>
          <a:p>
            <a:r>
              <a:rPr lang="en-US" altLang="ja-JP" sz="3600" dirty="0"/>
              <a:t>7</a:t>
            </a:r>
            <a:endParaRPr kumimoji="1" lang="ja-JP" altLang="en-US" sz="3600" dirty="0"/>
          </a:p>
        </p:txBody>
      </p:sp>
      <p:sp>
        <p:nvSpPr>
          <p:cNvPr id="17" name="テキスト ボックス 16"/>
          <p:cNvSpPr txBox="1"/>
          <p:nvPr/>
        </p:nvSpPr>
        <p:spPr>
          <a:xfrm>
            <a:off x="5521242" y="27187"/>
            <a:ext cx="418704" cy="646331"/>
          </a:xfrm>
          <a:prstGeom prst="rect">
            <a:avLst/>
          </a:prstGeom>
          <a:solidFill>
            <a:schemeClr val="accent5">
              <a:lumMod val="40000"/>
              <a:lumOff val="60000"/>
            </a:schemeClr>
          </a:solidFill>
        </p:spPr>
        <p:txBody>
          <a:bodyPr wrap="none" rtlCol="0">
            <a:spAutoFit/>
          </a:bodyPr>
          <a:lstStyle/>
          <a:p>
            <a:r>
              <a:rPr lang="en-US" altLang="ja-JP" sz="3600" dirty="0"/>
              <a:t>8</a:t>
            </a:r>
            <a:endParaRPr kumimoji="1" lang="ja-JP" altLang="en-US" sz="3600" dirty="0"/>
          </a:p>
        </p:txBody>
      </p:sp>
      <p:sp>
        <p:nvSpPr>
          <p:cNvPr id="3" name="テキスト ボックス 2"/>
          <p:cNvSpPr txBox="1"/>
          <p:nvPr/>
        </p:nvSpPr>
        <p:spPr>
          <a:xfrm>
            <a:off x="3311574" y="268836"/>
            <a:ext cx="1436612" cy="369332"/>
          </a:xfrm>
          <a:prstGeom prst="rect">
            <a:avLst/>
          </a:prstGeom>
          <a:noFill/>
        </p:spPr>
        <p:txBody>
          <a:bodyPr wrap="none" rtlCol="0">
            <a:spAutoFit/>
          </a:bodyPr>
          <a:lstStyle/>
          <a:p>
            <a:r>
              <a:rPr kumimoji="1" lang="ja-JP" altLang="en-US" dirty="0"/>
              <a:t>ハウジングＢ</a:t>
            </a:r>
          </a:p>
        </p:txBody>
      </p:sp>
      <p:sp>
        <p:nvSpPr>
          <p:cNvPr id="22" name="下矢印 11">
            <a:extLst>
              <a:ext uri="{FF2B5EF4-FFF2-40B4-BE49-F238E27FC236}">
                <a16:creationId xmlns:a16="http://schemas.microsoft.com/office/drawing/2014/main" id="{5C4A6B28-5BCE-491E-913A-4EE71B0AB71D}"/>
              </a:ext>
            </a:extLst>
          </p:cNvPr>
          <p:cNvSpPr/>
          <p:nvPr/>
        </p:nvSpPr>
        <p:spPr>
          <a:xfrm rot="5400000">
            <a:off x="2589057" y="225742"/>
            <a:ext cx="255278" cy="56957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人 が含まれている画像&#10;&#10;自動的に生成された説明">
            <a:extLst>
              <a:ext uri="{FF2B5EF4-FFF2-40B4-BE49-F238E27FC236}">
                <a16:creationId xmlns:a16="http://schemas.microsoft.com/office/drawing/2014/main" id="{2A8C91B2-3FB7-4D89-9972-913D4F86A6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334" r="8000"/>
          <a:stretch/>
        </p:blipFill>
        <p:spPr>
          <a:xfrm rot="5400000">
            <a:off x="152423" y="4086699"/>
            <a:ext cx="3075796" cy="2323550"/>
          </a:xfrm>
          <a:prstGeom prst="rect">
            <a:avLst/>
          </a:prstGeom>
        </p:spPr>
      </p:pic>
      <p:sp>
        <p:nvSpPr>
          <p:cNvPr id="20" name="テキスト ボックス 19">
            <a:extLst>
              <a:ext uri="{FF2B5EF4-FFF2-40B4-BE49-F238E27FC236}">
                <a16:creationId xmlns:a16="http://schemas.microsoft.com/office/drawing/2014/main" id="{569E1C99-0E37-4B73-A90F-8CEB57DC70DA}"/>
              </a:ext>
            </a:extLst>
          </p:cNvPr>
          <p:cNvSpPr txBox="1"/>
          <p:nvPr/>
        </p:nvSpPr>
        <p:spPr>
          <a:xfrm>
            <a:off x="4245628" y="2915121"/>
            <a:ext cx="418704" cy="646331"/>
          </a:xfrm>
          <a:prstGeom prst="rect">
            <a:avLst/>
          </a:prstGeom>
          <a:solidFill>
            <a:schemeClr val="accent5">
              <a:lumMod val="40000"/>
              <a:lumOff val="60000"/>
            </a:schemeClr>
          </a:solidFill>
        </p:spPr>
        <p:txBody>
          <a:bodyPr wrap="none" rtlCol="0">
            <a:spAutoFit/>
          </a:bodyPr>
          <a:lstStyle/>
          <a:p>
            <a:r>
              <a:rPr lang="en-US" altLang="ja-JP" sz="3600" dirty="0"/>
              <a:t>9</a:t>
            </a:r>
            <a:endParaRPr kumimoji="1" lang="ja-JP" altLang="en-US" sz="3600" dirty="0"/>
          </a:p>
        </p:txBody>
      </p:sp>
      <p:sp>
        <p:nvSpPr>
          <p:cNvPr id="21" name="下矢印 12">
            <a:extLst>
              <a:ext uri="{FF2B5EF4-FFF2-40B4-BE49-F238E27FC236}">
                <a16:creationId xmlns:a16="http://schemas.microsoft.com/office/drawing/2014/main" id="{50329950-49FF-4526-AB17-FD0008709CC4}"/>
              </a:ext>
            </a:extLst>
          </p:cNvPr>
          <p:cNvSpPr/>
          <p:nvPr/>
        </p:nvSpPr>
        <p:spPr>
          <a:xfrm rot="5400000">
            <a:off x="5197373" y="3587186"/>
            <a:ext cx="412883" cy="8852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353EF9E-D241-4DE5-9251-D3F45616AADA}"/>
              </a:ext>
            </a:extLst>
          </p:cNvPr>
          <p:cNvSpPr txBox="1"/>
          <p:nvPr/>
        </p:nvSpPr>
        <p:spPr>
          <a:xfrm>
            <a:off x="322461" y="1473396"/>
            <a:ext cx="4945585" cy="307777"/>
          </a:xfrm>
          <a:prstGeom prst="rect">
            <a:avLst/>
          </a:prstGeom>
          <a:noFill/>
        </p:spPr>
        <p:txBody>
          <a:bodyPr wrap="none" rtlCol="0">
            <a:spAutoFit/>
          </a:bodyPr>
          <a:lstStyle/>
          <a:p>
            <a:r>
              <a:rPr kumimoji="1" lang="ja-JP" altLang="en-US" sz="1400" dirty="0"/>
              <a:t>六角レンチ２本でハウジングＢとねじ込み固定金具を連結する。</a:t>
            </a:r>
            <a:endParaRPr kumimoji="1" lang="en-US" altLang="ja-JP" sz="1400" dirty="0"/>
          </a:p>
        </p:txBody>
      </p:sp>
      <p:sp>
        <p:nvSpPr>
          <p:cNvPr id="28" name="テキスト ボックス 27">
            <a:extLst>
              <a:ext uri="{FF2B5EF4-FFF2-40B4-BE49-F238E27FC236}">
                <a16:creationId xmlns:a16="http://schemas.microsoft.com/office/drawing/2014/main" id="{C07E0006-1177-4F05-9CDE-4F7CC3DE4C9F}"/>
              </a:ext>
            </a:extLst>
          </p:cNvPr>
          <p:cNvSpPr txBox="1"/>
          <p:nvPr/>
        </p:nvSpPr>
        <p:spPr>
          <a:xfrm>
            <a:off x="285345" y="1750334"/>
            <a:ext cx="3834704" cy="523220"/>
          </a:xfrm>
          <a:prstGeom prst="rect">
            <a:avLst/>
          </a:prstGeom>
          <a:noFill/>
        </p:spPr>
        <p:txBody>
          <a:bodyPr wrap="none" rtlCol="0">
            <a:spAutoFit/>
          </a:bodyPr>
          <a:lstStyle/>
          <a:p>
            <a:r>
              <a:rPr lang="ja-JP" altLang="en-US" sz="1400" dirty="0"/>
              <a:t>ハウジングＢネジ部にもモリブデングリスを塗る。</a:t>
            </a:r>
            <a:endParaRPr lang="en-US" altLang="ja-JP" sz="1400" dirty="0"/>
          </a:p>
          <a:p>
            <a:r>
              <a:rPr kumimoji="1" lang="en-US" altLang="ja-JP" sz="1400" dirty="0"/>
              <a:t>※</a:t>
            </a:r>
            <a:r>
              <a:rPr kumimoji="1" lang="ja-JP" altLang="en-US" sz="1400" dirty="0"/>
              <a:t>グリースがついていれば塗る必要なし</a:t>
            </a:r>
            <a:endParaRPr kumimoji="1" lang="en-US" altLang="ja-JP" sz="1400" dirty="0"/>
          </a:p>
        </p:txBody>
      </p:sp>
      <p:sp>
        <p:nvSpPr>
          <p:cNvPr id="29" name="吹き出し: 角を丸めた四角形 28">
            <a:extLst>
              <a:ext uri="{FF2B5EF4-FFF2-40B4-BE49-F238E27FC236}">
                <a16:creationId xmlns:a16="http://schemas.microsoft.com/office/drawing/2014/main" id="{FE498812-DF22-474B-8394-980C95E54693}"/>
              </a:ext>
            </a:extLst>
          </p:cNvPr>
          <p:cNvSpPr/>
          <p:nvPr/>
        </p:nvSpPr>
        <p:spPr>
          <a:xfrm>
            <a:off x="7098878" y="1921914"/>
            <a:ext cx="1887622" cy="925940"/>
          </a:xfrm>
          <a:prstGeom prst="wedgeRoundRectCallout">
            <a:avLst>
              <a:gd name="adj1" fmla="val -22897"/>
              <a:gd name="adj2" fmla="val 440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BBE8F3F-6338-47E5-BA9C-E8B9809E2B82}"/>
              </a:ext>
            </a:extLst>
          </p:cNvPr>
          <p:cNvSpPr txBox="1"/>
          <p:nvPr/>
        </p:nvSpPr>
        <p:spPr>
          <a:xfrm>
            <a:off x="7112053" y="1929376"/>
            <a:ext cx="1877074" cy="1015663"/>
          </a:xfrm>
          <a:prstGeom prst="rect">
            <a:avLst/>
          </a:prstGeom>
          <a:noFill/>
        </p:spPr>
        <p:txBody>
          <a:bodyPr wrap="square" rtlCol="0">
            <a:spAutoFit/>
          </a:bodyPr>
          <a:lstStyle/>
          <a:p>
            <a:r>
              <a:rPr lang="ja-JP" altLang="en-US" sz="1200" b="1" dirty="0"/>
              <a:t>ハウジングＢとねじ込み固定金具の間に隙間ができないよう気を付けながらハウジングＡへねじ込む。</a:t>
            </a:r>
            <a:endParaRPr lang="en-US" altLang="ja-JP" sz="1200" b="1" dirty="0"/>
          </a:p>
          <a:p>
            <a:endParaRPr lang="en-US" altLang="ja-JP" sz="1200" b="1" dirty="0"/>
          </a:p>
        </p:txBody>
      </p:sp>
      <p:sp>
        <p:nvSpPr>
          <p:cNvPr id="31" name="吹き出し: 角を丸めた四角形 30">
            <a:extLst>
              <a:ext uri="{FF2B5EF4-FFF2-40B4-BE49-F238E27FC236}">
                <a16:creationId xmlns:a16="http://schemas.microsoft.com/office/drawing/2014/main" id="{97097EF3-52FE-4280-BD38-0B92AFDFF443}"/>
              </a:ext>
            </a:extLst>
          </p:cNvPr>
          <p:cNvSpPr/>
          <p:nvPr/>
        </p:nvSpPr>
        <p:spPr>
          <a:xfrm>
            <a:off x="3152805" y="4626870"/>
            <a:ext cx="1497391" cy="567411"/>
          </a:xfrm>
          <a:prstGeom prst="wedgeRoundRectCallout">
            <a:avLst>
              <a:gd name="adj1" fmla="val -62677"/>
              <a:gd name="adj2" fmla="val -1188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00C313E-A54A-444C-BC86-F1F520ABCB72}"/>
              </a:ext>
            </a:extLst>
          </p:cNvPr>
          <p:cNvSpPr txBox="1"/>
          <p:nvPr/>
        </p:nvSpPr>
        <p:spPr>
          <a:xfrm>
            <a:off x="3097861" y="4664330"/>
            <a:ext cx="1582484" cy="461665"/>
          </a:xfrm>
          <a:prstGeom prst="rect">
            <a:avLst/>
          </a:prstGeom>
          <a:noFill/>
        </p:spPr>
        <p:txBody>
          <a:bodyPr wrap="none" rtlCol="0">
            <a:spAutoFit/>
          </a:bodyPr>
          <a:lstStyle/>
          <a:p>
            <a:r>
              <a:rPr kumimoji="1" lang="ja-JP" altLang="en-US" sz="1200" b="1" dirty="0"/>
              <a:t>まわりどめピンを通し</a:t>
            </a:r>
            <a:endParaRPr lang="en-US" altLang="ja-JP" sz="1200" b="1" dirty="0"/>
          </a:p>
          <a:p>
            <a:r>
              <a:rPr lang="ja-JP" altLang="en-US" sz="1200" b="1" dirty="0"/>
              <a:t>金槌で打ち込む</a:t>
            </a:r>
            <a:r>
              <a:rPr kumimoji="1" lang="ja-JP" altLang="en-US" sz="1200" b="1" dirty="0"/>
              <a:t>。</a:t>
            </a:r>
            <a:endParaRPr kumimoji="1" lang="en-US" altLang="ja-JP" sz="1200" b="1" dirty="0"/>
          </a:p>
        </p:txBody>
      </p:sp>
      <p:sp>
        <p:nvSpPr>
          <p:cNvPr id="33" name="テキスト ボックス 32">
            <a:extLst>
              <a:ext uri="{FF2B5EF4-FFF2-40B4-BE49-F238E27FC236}">
                <a16:creationId xmlns:a16="http://schemas.microsoft.com/office/drawing/2014/main" id="{86742689-D73E-4AB4-8F6D-1E9D8C1293C0}"/>
              </a:ext>
            </a:extLst>
          </p:cNvPr>
          <p:cNvSpPr txBox="1"/>
          <p:nvPr/>
        </p:nvSpPr>
        <p:spPr>
          <a:xfrm>
            <a:off x="2786519" y="5976468"/>
            <a:ext cx="5463355" cy="707886"/>
          </a:xfrm>
          <a:prstGeom prst="rect">
            <a:avLst/>
          </a:prstGeom>
          <a:noFill/>
        </p:spPr>
        <p:txBody>
          <a:bodyPr wrap="none" rtlCol="0">
            <a:spAutoFit/>
          </a:bodyPr>
          <a:lstStyle/>
          <a:p>
            <a:r>
              <a:rPr lang="ja-JP" altLang="en-US" sz="2000" b="1" dirty="0">
                <a:solidFill>
                  <a:srgbClr val="FF0000"/>
                </a:solidFill>
              </a:rPr>
              <a:t>ここまででエバーグリップの加工は終了、</a:t>
            </a:r>
            <a:endParaRPr lang="en-US" altLang="ja-JP" sz="2000" b="1" dirty="0">
              <a:solidFill>
                <a:srgbClr val="FF0000"/>
              </a:solidFill>
            </a:endParaRPr>
          </a:p>
          <a:p>
            <a:r>
              <a:rPr lang="ja-JP" altLang="en-US" sz="2000" b="1" dirty="0">
                <a:solidFill>
                  <a:srgbClr val="FF0000"/>
                </a:solidFill>
              </a:rPr>
              <a:t>次のページから、端末部の結線加工に移ります。</a:t>
            </a:r>
            <a:endParaRPr lang="en-US" altLang="ja-JP" sz="2000" b="1" dirty="0">
              <a:solidFill>
                <a:srgbClr val="FF0000"/>
              </a:solidFill>
            </a:endParaRPr>
          </a:p>
        </p:txBody>
      </p:sp>
    </p:spTree>
    <p:extLst>
      <p:ext uri="{BB962C8B-B14F-4D97-AF65-F5344CB8AC3E}">
        <p14:creationId xmlns:p14="http://schemas.microsoft.com/office/powerpoint/2010/main" val="2546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人, テーブル, 台所 が含まれている画像&#10;&#10;自動的に生成された説明">
            <a:extLst>
              <a:ext uri="{FF2B5EF4-FFF2-40B4-BE49-F238E27FC236}">
                <a16:creationId xmlns:a16="http://schemas.microsoft.com/office/drawing/2014/main" id="{8BCA4F12-6847-4AF8-9D27-F33ED716FA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45" b="34388"/>
          <a:stretch/>
        </p:blipFill>
        <p:spPr>
          <a:xfrm>
            <a:off x="251520" y="247989"/>
            <a:ext cx="4072157" cy="2212860"/>
          </a:xfrm>
          <a:prstGeom prst="rect">
            <a:avLst/>
          </a:prstGeom>
        </p:spPr>
      </p:pic>
      <p:pic>
        <p:nvPicPr>
          <p:cNvPr id="5" name="図 4" descr="人, テーブル, 食べ物, 室内 が含まれている画像&#10;&#10;自動的に生成された説明">
            <a:extLst>
              <a:ext uri="{FF2B5EF4-FFF2-40B4-BE49-F238E27FC236}">
                <a16:creationId xmlns:a16="http://schemas.microsoft.com/office/drawing/2014/main" id="{1BEF6A47-E232-4DED-B081-4F6125E0DC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8" r="25588" b="47900"/>
          <a:stretch/>
        </p:blipFill>
        <p:spPr>
          <a:xfrm>
            <a:off x="4644008" y="237477"/>
            <a:ext cx="3543824" cy="2376264"/>
          </a:xfrm>
          <a:prstGeom prst="rect">
            <a:avLst/>
          </a:prstGeom>
        </p:spPr>
      </p:pic>
      <p:pic>
        <p:nvPicPr>
          <p:cNvPr id="7" name="図 6" descr="人, 室内 が含まれている画像&#10;&#10;自動的に生成された説明">
            <a:extLst>
              <a:ext uri="{FF2B5EF4-FFF2-40B4-BE49-F238E27FC236}">
                <a16:creationId xmlns:a16="http://schemas.microsoft.com/office/drawing/2014/main" id="{37BF2E84-479E-4782-9E76-7F854B1D61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00" t="30169" r="27552" b="19431"/>
          <a:stretch/>
        </p:blipFill>
        <p:spPr>
          <a:xfrm rot="5400000">
            <a:off x="5917505" y="3041265"/>
            <a:ext cx="3420380" cy="2736304"/>
          </a:xfrm>
          <a:prstGeom prst="rect">
            <a:avLst/>
          </a:prstGeom>
        </p:spPr>
      </p:pic>
      <p:pic>
        <p:nvPicPr>
          <p:cNvPr id="4" name="図 3" descr="室内 が含まれている画像&#10;&#10;自動的に生成された説明">
            <a:extLst>
              <a:ext uri="{FF2B5EF4-FFF2-40B4-BE49-F238E27FC236}">
                <a16:creationId xmlns:a16="http://schemas.microsoft.com/office/drawing/2014/main" id="{0B798BCB-35CB-44D7-AB8C-5D52398DAF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00" t="8528" r="46807" b="38273"/>
          <a:stretch/>
        </p:blipFill>
        <p:spPr>
          <a:xfrm rot="5400000">
            <a:off x="3453633" y="3280814"/>
            <a:ext cx="2523173" cy="2736305"/>
          </a:xfrm>
          <a:prstGeom prst="rect">
            <a:avLst/>
          </a:prstGeom>
        </p:spPr>
      </p:pic>
      <p:pic>
        <p:nvPicPr>
          <p:cNvPr id="9" name="図 8" descr="人, 室内, 男性 が含まれている画像&#10;&#10;自動的に生成された説明">
            <a:extLst>
              <a:ext uri="{FF2B5EF4-FFF2-40B4-BE49-F238E27FC236}">
                <a16:creationId xmlns:a16="http://schemas.microsoft.com/office/drawing/2014/main" id="{11AD731F-5B5B-458A-AD75-6ACBB880C2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66" t="6300" r="35300" b="24801"/>
          <a:stretch/>
        </p:blipFill>
        <p:spPr>
          <a:xfrm rot="5400000">
            <a:off x="863293" y="3036183"/>
            <a:ext cx="1955984" cy="2721939"/>
          </a:xfrm>
          <a:prstGeom prst="rect">
            <a:avLst/>
          </a:prstGeom>
        </p:spPr>
      </p:pic>
      <p:sp>
        <p:nvSpPr>
          <p:cNvPr id="10" name="下矢印 11">
            <a:extLst>
              <a:ext uri="{FF2B5EF4-FFF2-40B4-BE49-F238E27FC236}">
                <a16:creationId xmlns:a16="http://schemas.microsoft.com/office/drawing/2014/main" id="{D78602DE-AE78-4C4A-B26F-45020964DB4C}"/>
              </a:ext>
            </a:extLst>
          </p:cNvPr>
          <p:cNvSpPr/>
          <p:nvPr/>
        </p:nvSpPr>
        <p:spPr>
          <a:xfrm rot="16200000">
            <a:off x="4277401" y="1045571"/>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1">
            <a:extLst>
              <a:ext uri="{FF2B5EF4-FFF2-40B4-BE49-F238E27FC236}">
                <a16:creationId xmlns:a16="http://schemas.microsoft.com/office/drawing/2014/main" id="{E6F1A0CF-5D84-4257-B095-7513FAC486E4}"/>
              </a:ext>
            </a:extLst>
          </p:cNvPr>
          <p:cNvSpPr/>
          <p:nvPr/>
        </p:nvSpPr>
        <p:spPr>
          <a:xfrm>
            <a:off x="7183453" y="2347637"/>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a:extLst>
              <a:ext uri="{FF2B5EF4-FFF2-40B4-BE49-F238E27FC236}">
                <a16:creationId xmlns:a16="http://schemas.microsoft.com/office/drawing/2014/main" id="{F4289D93-82AA-428C-B804-A85C39C181B6}"/>
              </a:ext>
            </a:extLst>
          </p:cNvPr>
          <p:cNvSpPr/>
          <p:nvPr/>
        </p:nvSpPr>
        <p:spPr>
          <a:xfrm rot="5400000">
            <a:off x="6021742" y="3786745"/>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1">
            <a:extLst>
              <a:ext uri="{FF2B5EF4-FFF2-40B4-BE49-F238E27FC236}">
                <a16:creationId xmlns:a16="http://schemas.microsoft.com/office/drawing/2014/main" id="{FC1A4E06-399D-4CF6-82BC-845742007787}"/>
              </a:ext>
            </a:extLst>
          </p:cNvPr>
          <p:cNvSpPr/>
          <p:nvPr/>
        </p:nvSpPr>
        <p:spPr>
          <a:xfrm rot="5400000">
            <a:off x="3018223" y="3929792"/>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人, 室内 が含まれている画像&#10;&#10;自動的に生成された説明">
            <a:extLst>
              <a:ext uri="{FF2B5EF4-FFF2-40B4-BE49-F238E27FC236}">
                <a16:creationId xmlns:a16="http://schemas.microsoft.com/office/drawing/2014/main" id="{B88D5171-F197-48B7-9086-B6665BB350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50" t="12200" r="38272" b="27600"/>
          <a:stretch/>
        </p:blipFill>
        <p:spPr>
          <a:xfrm rot="5400000">
            <a:off x="1302725" y="5000856"/>
            <a:ext cx="1880488" cy="1678642"/>
          </a:xfrm>
          <a:prstGeom prst="rect">
            <a:avLst/>
          </a:prstGeom>
        </p:spPr>
      </p:pic>
      <p:sp>
        <p:nvSpPr>
          <p:cNvPr id="14" name="テキスト ボックス 13">
            <a:extLst>
              <a:ext uri="{FF2B5EF4-FFF2-40B4-BE49-F238E27FC236}">
                <a16:creationId xmlns:a16="http://schemas.microsoft.com/office/drawing/2014/main" id="{BCB74485-D73A-4E3A-A1CE-B9182B92DF9D}"/>
              </a:ext>
            </a:extLst>
          </p:cNvPr>
          <p:cNvSpPr txBox="1"/>
          <p:nvPr/>
        </p:nvSpPr>
        <p:spPr>
          <a:xfrm>
            <a:off x="395536" y="332656"/>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a:t>
            </a:r>
            <a:r>
              <a:rPr lang="en-US" altLang="ja-JP" sz="3600" dirty="0"/>
              <a:t>0</a:t>
            </a:r>
            <a:endParaRPr kumimoji="1" lang="ja-JP" altLang="en-US" sz="3600" dirty="0"/>
          </a:p>
        </p:txBody>
      </p:sp>
      <p:sp>
        <p:nvSpPr>
          <p:cNvPr id="15" name="テキスト ボックス 14">
            <a:extLst>
              <a:ext uri="{FF2B5EF4-FFF2-40B4-BE49-F238E27FC236}">
                <a16:creationId xmlns:a16="http://schemas.microsoft.com/office/drawing/2014/main" id="{5FCAFEB5-0AA0-485D-8F28-5712A202C9B2}"/>
              </a:ext>
            </a:extLst>
          </p:cNvPr>
          <p:cNvSpPr txBox="1"/>
          <p:nvPr/>
        </p:nvSpPr>
        <p:spPr>
          <a:xfrm>
            <a:off x="4860032" y="404664"/>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a:t>
            </a:r>
            <a:r>
              <a:rPr lang="en-US" altLang="ja-JP" sz="3600" dirty="0"/>
              <a:t>1</a:t>
            </a:r>
            <a:endParaRPr kumimoji="1" lang="ja-JP" altLang="en-US" sz="3600" dirty="0"/>
          </a:p>
        </p:txBody>
      </p:sp>
      <p:sp>
        <p:nvSpPr>
          <p:cNvPr id="16" name="テキスト ボックス 15">
            <a:extLst>
              <a:ext uri="{FF2B5EF4-FFF2-40B4-BE49-F238E27FC236}">
                <a16:creationId xmlns:a16="http://schemas.microsoft.com/office/drawing/2014/main" id="{1344EFA0-0895-48C6-964A-A8A7BE1BE3AD}"/>
              </a:ext>
            </a:extLst>
          </p:cNvPr>
          <p:cNvSpPr txBox="1"/>
          <p:nvPr/>
        </p:nvSpPr>
        <p:spPr>
          <a:xfrm>
            <a:off x="6348149" y="2792346"/>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a:t>
            </a:r>
            <a:r>
              <a:rPr lang="en-US" altLang="ja-JP" sz="3600" dirty="0"/>
              <a:t>2</a:t>
            </a:r>
            <a:endParaRPr kumimoji="1" lang="ja-JP" altLang="en-US" sz="3600" dirty="0"/>
          </a:p>
        </p:txBody>
      </p:sp>
      <p:sp>
        <p:nvSpPr>
          <p:cNvPr id="17" name="テキスト ボックス 16">
            <a:extLst>
              <a:ext uri="{FF2B5EF4-FFF2-40B4-BE49-F238E27FC236}">
                <a16:creationId xmlns:a16="http://schemas.microsoft.com/office/drawing/2014/main" id="{F37A53C1-AD51-4469-8690-5308011995E6}"/>
              </a:ext>
            </a:extLst>
          </p:cNvPr>
          <p:cNvSpPr txBox="1"/>
          <p:nvPr/>
        </p:nvSpPr>
        <p:spPr>
          <a:xfrm>
            <a:off x="3427214" y="3380230"/>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13</a:t>
            </a:r>
            <a:endParaRPr kumimoji="1" lang="ja-JP" altLang="en-US" sz="3600" dirty="0"/>
          </a:p>
        </p:txBody>
      </p:sp>
      <p:sp>
        <p:nvSpPr>
          <p:cNvPr id="18" name="テキスト ボックス 17">
            <a:extLst>
              <a:ext uri="{FF2B5EF4-FFF2-40B4-BE49-F238E27FC236}">
                <a16:creationId xmlns:a16="http://schemas.microsoft.com/office/drawing/2014/main" id="{4E3877B8-8458-445A-AB68-18B3AF0D8379}"/>
              </a:ext>
            </a:extLst>
          </p:cNvPr>
          <p:cNvSpPr txBox="1"/>
          <p:nvPr/>
        </p:nvSpPr>
        <p:spPr>
          <a:xfrm>
            <a:off x="2379200" y="3479043"/>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a:t>
            </a:r>
            <a:r>
              <a:rPr lang="en-US" altLang="ja-JP" sz="3600" dirty="0"/>
              <a:t>4</a:t>
            </a:r>
            <a:endParaRPr kumimoji="1" lang="ja-JP" altLang="en-US" sz="3600" dirty="0"/>
          </a:p>
        </p:txBody>
      </p:sp>
      <p:sp>
        <p:nvSpPr>
          <p:cNvPr id="19" name="テキスト ボックス 18">
            <a:extLst>
              <a:ext uri="{FF2B5EF4-FFF2-40B4-BE49-F238E27FC236}">
                <a16:creationId xmlns:a16="http://schemas.microsoft.com/office/drawing/2014/main" id="{4EDCBBB4-07E5-4F5D-8C3C-67AAF2716924}"/>
              </a:ext>
            </a:extLst>
          </p:cNvPr>
          <p:cNvSpPr txBox="1"/>
          <p:nvPr/>
        </p:nvSpPr>
        <p:spPr>
          <a:xfrm>
            <a:off x="3120834" y="6523591"/>
            <a:ext cx="1523174" cy="369332"/>
          </a:xfrm>
          <a:prstGeom prst="rect">
            <a:avLst/>
          </a:prstGeom>
          <a:noFill/>
        </p:spPr>
        <p:txBody>
          <a:bodyPr wrap="none" rtlCol="0">
            <a:spAutoFit/>
          </a:bodyPr>
          <a:lstStyle/>
          <a:p>
            <a:r>
              <a:rPr kumimoji="1" lang="ja-JP" altLang="en-US" dirty="0"/>
              <a:t>次のページへ</a:t>
            </a:r>
          </a:p>
        </p:txBody>
      </p:sp>
      <p:sp>
        <p:nvSpPr>
          <p:cNvPr id="20" name="テキスト ボックス 19">
            <a:extLst>
              <a:ext uri="{FF2B5EF4-FFF2-40B4-BE49-F238E27FC236}">
                <a16:creationId xmlns:a16="http://schemas.microsoft.com/office/drawing/2014/main" id="{A5A0988C-AB67-4360-8D9C-85D98B122B17}"/>
              </a:ext>
            </a:extLst>
          </p:cNvPr>
          <p:cNvSpPr txBox="1"/>
          <p:nvPr/>
        </p:nvSpPr>
        <p:spPr>
          <a:xfrm>
            <a:off x="8665583" y="6435824"/>
            <a:ext cx="508473" cy="369332"/>
          </a:xfrm>
          <a:prstGeom prst="rect">
            <a:avLst/>
          </a:prstGeom>
          <a:noFill/>
        </p:spPr>
        <p:txBody>
          <a:bodyPr wrap="none" rtlCol="0">
            <a:spAutoFit/>
          </a:bodyPr>
          <a:lstStyle/>
          <a:p>
            <a:r>
              <a:rPr kumimoji="1" lang="en-US" altLang="ja-JP" dirty="0"/>
              <a:t>4/8</a:t>
            </a:r>
            <a:endParaRPr kumimoji="1" lang="ja-JP" altLang="en-US" dirty="0"/>
          </a:p>
        </p:txBody>
      </p:sp>
      <p:sp>
        <p:nvSpPr>
          <p:cNvPr id="23" name="吹き出し: 角を丸めた四角形 22">
            <a:extLst>
              <a:ext uri="{FF2B5EF4-FFF2-40B4-BE49-F238E27FC236}">
                <a16:creationId xmlns:a16="http://schemas.microsoft.com/office/drawing/2014/main" id="{9E3519B9-354C-4DA8-8E66-1EEC4442120C}"/>
              </a:ext>
            </a:extLst>
          </p:cNvPr>
          <p:cNvSpPr/>
          <p:nvPr/>
        </p:nvSpPr>
        <p:spPr>
          <a:xfrm>
            <a:off x="2484136" y="204848"/>
            <a:ext cx="1511923" cy="718339"/>
          </a:xfrm>
          <a:prstGeom prst="wedgeRoundRectCallout">
            <a:avLst>
              <a:gd name="adj1" fmla="val -31611"/>
              <a:gd name="adj2" fmla="val 1001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710C6A31-CA68-47C6-940C-CE2128594A83}"/>
              </a:ext>
            </a:extLst>
          </p:cNvPr>
          <p:cNvSpPr txBox="1"/>
          <p:nvPr/>
        </p:nvSpPr>
        <p:spPr>
          <a:xfrm>
            <a:off x="2532199" y="237477"/>
            <a:ext cx="1497391" cy="738664"/>
          </a:xfrm>
          <a:prstGeom prst="rect">
            <a:avLst/>
          </a:prstGeom>
          <a:noFill/>
        </p:spPr>
        <p:txBody>
          <a:bodyPr wrap="square" rtlCol="0">
            <a:spAutoFit/>
          </a:bodyPr>
          <a:lstStyle/>
          <a:p>
            <a:r>
              <a:rPr kumimoji="1" lang="ja-JP" altLang="en-US" sz="1400" dirty="0"/>
              <a:t>ばらけ防止　　　ビニールテープを巻く。</a:t>
            </a:r>
          </a:p>
        </p:txBody>
      </p:sp>
      <p:sp>
        <p:nvSpPr>
          <p:cNvPr id="25" name="テキスト ボックス 24">
            <a:extLst>
              <a:ext uri="{FF2B5EF4-FFF2-40B4-BE49-F238E27FC236}">
                <a16:creationId xmlns:a16="http://schemas.microsoft.com/office/drawing/2014/main" id="{8BFB6620-086A-4FE8-A714-A9AC3FF26E15}"/>
              </a:ext>
            </a:extLst>
          </p:cNvPr>
          <p:cNvSpPr txBox="1"/>
          <p:nvPr/>
        </p:nvSpPr>
        <p:spPr>
          <a:xfrm>
            <a:off x="1187624" y="1565119"/>
            <a:ext cx="931665" cy="369332"/>
          </a:xfrm>
          <a:prstGeom prst="rect">
            <a:avLst/>
          </a:prstGeom>
          <a:noFill/>
        </p:spPr>
        <p:txBody>
          <a:bodyPr wrap="none" rtlCol="0">
            <a:spAutoFit/>
          </a:bodyPr>
          <a:lstStyle/>
          <a:p>
            <a:r>
              <a:rPr kumimoji="1" lang="ja-JP" altLang="en-US" b="1" dirty="0">
                <a:solidFill>
                  <a:srgbClr val="FF0000"/>
                </a:solidFill>
              </a:rPr>
              <a:t>約</a:t>
            </a:r>
            <a:r>
              <a:rPr kumimoji="1" lang="en-US" altLang="ja-JP" b="1" dirty="0">
                <a:solidFill>
                  <a:srgbClr val="FF0000"/>
                </a:solidFill>
              </a:rPr>
              <a:t>20cm</a:t>
            </a:r>
            <a:endParaRPr kumimoji="1" lang="ja-JP" altLang="en-US" b="1" dirty="0">
              <a:solidFill>
                <a:srgbClr val="FF0000"/>
              </a:solidFill>
            </a:endParaRPr>
          </a:p>
        </p:txBody>
      </p:sp>
      <p:cxnSp>
        <p:nvCxnSpPr>
          <p:cNvPr id="27" name="直線矢印コネクタ 26">
            <a:extLst>
              <a:ext uri="{FF2B5EF4-FFF2-40B4-BE49-F238E27FC236}">
                <a16:creationId xmlns:a16="http://schemas.microsoft.com/office/drawing/2014/main" id="{124343D3-35B5-4156-909D-942B67C480D4}"/>
              </a:ext>
            </a:extLst>
          </p:cNvPr>
          <p:cNvCxnSpPr>
            <a:cxnSpLocks/>
          </p:cNvCxnSpPr>
          <p:nvPr/>
        </p:nvCxnSpPr>
        <p:spPr>
          <a:xfrm>
            <a:off x="721907" y="1619717"/>
            <a:ext cx="1810292" cy="3855"/>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吹き出し: 角を丸めた四角形 31">
            <a:extLst>
              <a:ext uri="{FF2B5EF4-FFF2-40B4-BE49-F238E27FC236}">
                <a16:creationId xmlns:a16="http://schemas.microsoft.com/office/drawing/2014/main" id="{7956B33B-12A0-4693-92BD-18D96B83FA6D}"/>
              </a:ext>
            </a:extLst>
          </p:cNvPr>
          <p:cNvSpPr/>
          <p:nvPr/>
        </p:nvSpPr>
        <p:spPr>
          <a:xfrm>
            <a:off x="7456810" y="404664"/>
            <a:ext cx="1511923" cy="954106"/>
          </a:xfrm>
          <a:prstGeom prst="wedgeRoundRectCallout">
            <a:avLst>
              <a:gd name="adj1" fmla="val -47345"/>
              <a:gd name="adj2" fmla="val 10325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1D9E1E95-5F48-46F4-960D-90322A4D95BC}"/>
              </a:ext>
            </a:extLst>
          </p:cNvPr>
          <p:cNvSpPr txBox="1"/>
          <p:nvPr/>
        </p:nvSpPr>
        <p:spPr>
          <a:xfrm>
            <a:off x="7498456" y="409313"/>
            <a:ext cx="1497391" cy="954107"/>
          </a:xfrm>
          <a:prstGeom prst="rect">
            <a:avLst/>
          </a:prstGeom>
          <a:noFill/>
        </p:spPr>
        <p:txBody>
          <a:bodyPr wrap="square" rtlCol="0">
            <a:spAutoFit/>
          </a:bodyPr>
          <a:lstStyle/>
          <a:p>
            <a:r>
              <a:rPr kumimoji="1" lang="ja-JP" altLang="en-US" sz="1400" dirty="0"/>
              <a:t>ビニールテープの先端側で外層の素線すべてをカット。</a:t>
            </a:r>
          </a:p>
        </p:txBody>
      </p:sp>
      <p:sp>
        <p:nvSpPr>
          <p:cNvPr id="35" name="吹き出し: 角を丸めた四角形 34">
            <a:extLst>
              <a:ext uri="{FF2B5EF4-FFF2-40B4-BE49-F238E27FC236}">
                <a16:creationId xmlns:a16="http://schemas.microsoft.com/office/drawing/2014/main" id="{084B0DD6-2E3C-40DE-9973-123568A8346F}"/>
              </a:ext>
            </a:extLst>
          </p:cNvPr>
          <p:cNvSpPr/>
          <p:nvPr/>
        </p:nvSpPr>
        <p:spPr>
          <a:xfrm>
            <a:off x="7545416" y="3069187"/>
            <a:ext cx="1511923" cy="712118"/>
          </a:xfrm>
          <a:prstGeom prst="wedgeRoundRectCallout">
            <a:avLst>
              <a:gd name="adj1" fmla="val -31611"/>
              <a:gd name="adj2" fmla="val 1001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ACFD1B1-7505-4D76-91D9-9A2247F16D69}"/>
              </a:ext>
            </a:extLst>
          </p:cNvPr>
          <p:cNvSpPr txBox="1"/>
          <p:nvPr/>
        </p:nvSpPr>
        <p:spPr>
          <a:xfrm>
            <a:off x="7587062" y="3073836"/>
            <a:ext cx="1497391" cy="738664"/>
          </a:xfrm>
          <a:prstGeom prst="rect">
            <a:avLst/>
          </a:prstGeom>
          <a:noFill/>
        </p:spPr>
        <p:txBody>
          <a:bodyPr wrap="square" rtlCol="0">
            <a:spAutoFit/>
          </a:bodyPr>
          <a:lstStyle/>
          <a:p>
            <a:r>
              <a:rPr kumimoji="1" lang="ja-JP" altLang="en-US" sz="1400" dirty="0"/>
              <a:t>内層にばらけ防止用ビニールテープを巻く。</a:t>
            </a:r>
          </a:p>
        </p:txBody>
      </p:sp>
      <p:sp>
        <p:nvSpPr>
          <p:cNvPr id="37" name="吹き出し: 角を丸めた四角形 36">
            <a:extLst>
              <a:ext uri="{FF2B5EF4-FFF2-40B4-BE49-F238E27FC236}">
                <a16:creationId xmlns:a16="http://schemas.microsoft.com/office/drawing/2014/main" id="{2CAE316B-4298-4CB7-8BFE-41C5B9E4CB34}"/>
              </a:ext>
            </a:extLst>
          </p:cNvPr>
          <p:cNvSpPr/>
          <p:nvPr/>
        </p:nvSpPr>
        <p:spPr>
          <a:xfrm>
            <a:off x="4174866" y="3670502"/>
            <a:ext cx="1794148" cy="712118"/>
          </a:xfrm>
          <a:prstGeom prst="wedgeRoundRectCallout">
            <a:avLst>
              <a:gd name="adj1" fmla="val -52121"/>
              <a:gd name="adj2" fmla="val 14703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1D7073C-56F8-4056-8CF2-F1A982CC08B2}"/>
              </a:ext>
            </a:extLst>
          </p:cNvPr>
          <p:cNvSpPr txBox="1"/>
          <p:nvPr/>
        </p:nvSpPr>
        <p:spPr>
          <a:xfrm>
            <a:off x="4095596" y="3693704"/>
            <a:ext cx="1987776" cy="707886"/>
          </a:xfrm>
          <a:prstGeom prst="rect">
            <a:avLst/>
          </a:prstGeom>
          <a:noFill/>
        </p:spPr>
        <p:txBody>
          <a:bodyPr wrap="square" rtlCol="0">
            <a:spAutoFit/>
          </a:bodyPr>
          <a:lstStyle/>
          <a:p>
            <a:r>
              <a:rPr kumimoji="1" lang="ja-JP" altLang="en-US" sz="1400" dirty="0"/>
              <a:t>ビニールテープの先端側で内層の素線をカット</a:t>
            </a:r>
            <a:endParaRPr kumimoji="1" lang="en-US" altLang="ja-JP" sz="1400" dirty="0"/>
          </a:p>
          <a:p>
            <a:r>
              <a:rPr lang="ja-JP" altLang="en-US" sz="1200" b="1" dirty="0">
                <a:solidFill>
                  <a:srgbClr val="FF0000"/>
                </a:solidFill>
              </a:rPr>
              <a:t>！注！アース用に</a:t>
            </a:r>
            <a:r>
              <a:rPr lang="en-US" altLang="ja-JP" sz="1200" b="1" dirty="0">
                <a:solidFill>
                  <a:srgbClr val="FF0000"/>
                </a:solidFill>
              </a:rPr>
              <a:t>1</a:t>
            </a:r>
            <a:r>
              <a:rPr lang="ja-JP" altLang="en-US" sz="1200" b="1" dirty="0">
                <a:solidFill>
                  <a:srgbClr val="FF0000"/>
                </a:solidFill>
              </a:rPr>
              <a:t>本残す</a:t>
            </a:r>
            <a:endParaRPr kumimoji="1" lang="ja-JP" altLang="en-US" sz="1200" b="1" dirty="0">
              <a:solidFill>
                <a:srgbClr val="FF0000"/>
              </a:solidFill>
            </a:endParaRPr>
          </a:p>
        </p:txBody>
      </p:sp>
      <p:sp>
        <p:nvSpPr>
          <p:cNvPr id="39" name="吹き出し: 角を丸めた四角形 38">
            <a:extLst>
              <a:ext uri="{FF2B5EF4-FFF2-40B4-BE49-F238E27FC236}">
                <a16:creationId xmlns:a16="http://schemas.microsoft.com/office/drawing/2014/main" id="{27114AEF-C642-4526-A2B6-11785006841C}"/>
              </a:ext>
            </a:extLst>
          </p:cNvPr>
          <p:cNvSpPr/>
          <p:nvPr/>
        </p:nvSpPr>
        <p:spPr>
          <a:xfrm>
            <a:off x="856656" y="3101579"/>
            <a:ext cx="1511923" cy="712118"/>
          </a:xfrm>
          <a:prstGeom prst="wedgeRoundRectCallout">
            <a:avLst>
              <a:gd name="adj1" fmla="val 995"/>
              <a:gd name="adj2" fmla="val 1347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0313825B-CD56-49E6-8F22-F71528FA32F7}"/>
              </a:ext>
            </a:extLst>
          </p:cNvPr>
          <p:cNvSpPr txBox="1"/>
          <p:nvPr/>
        </p:nvSpPr>
        <p:spPr>
          <a:xfrm>
            <a:off x="919098" y="3039315"/>
            <a:ext cx="1497391" cy="738664"/>
          </a:xfrm>
          <a:prstGeom prst="rect">
            <a:avLst/>
          </a:prstGeom>
          <a:noFill/>
        </p:spPr>
        <p:txBody>
          <a:bodyPr wrap="square" rtlCol="0">
            <a:spAutoFit/>
          </a:bodyPr>
          <a:lstStyle/>
          <a:p>
            <a:r>
              <a:rPr lang="ja-JP" altLang="en-US" sz="1400" dirty="0"/>
              <a:t>アース用に内層の素線の最後の１本は残す！</a:t>
            </a:r>
            <a:endParaRPr kumimoji="1" lang="ja-JP" altLang="en-US" sz="1400" dirty="0"/>
          </a:p>
        </p:txBody>
      </p:sp>
      <p:sp>
        <p:nvSpPr>
          <p:cNvPr id="41" name="吹き出し: 角を丸めた四角形 40">
            <a:extLst>
              <a:ext uri="{FF2B5EF4-FFF2-40B4-BE49-F238E27FC236}">
                <a16:creationId xmlns:a16="http://schemas.microsoft.com/office/drawing/2014/main" id="{61224AE0-C983-4C46-A969-409F9A5CBE9D}"/>
              </a:ext>
            </a:extLst>
          </p:cNvPr>
          <p:cNvSpPr/>
          <p:nvPr/>
        </p:nvSpPr>
        <p:spPr>
          <a:xfrm>
            <a:off x="2241662" y="5136564"/>
            <a:ext cx="1511923" cy="712118"/>
          </a:xfrm>
          <a:prstGeom prst="wedgeRoundRectCallout">
            <a:avLst>
              <a:gd name="adj1" fmla="val -75787"/>
              <a:gd name="adj2" fmla="val 789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E79BF21-E9B8-45FB-AA1C-44E0F20109C1}"/>
              </a:ext>
            </a:extLst>
          </p:cNvPr>
          <p:cNvSpPr txBox="1"/>
          <p:nvPr/>
        </p:nvSpPr>
        <p:spPr>
          <a:xfrm>
            <a:off x="2265792" y="5137129"/>
            <a:ext cx="1497391" cy="738664"/>
          </a:xfrm>
          <a:prstGeom prst="rect">
            <a:avLst/>
          </a:prstGeom>
          <a:noFill/>
        </p:spPr>
        <p:txBody>
          <a:bodyPr wrap="square" rtlCol="0">
            <a:spAutoFit/>
          </a:bodyPr>
          <a:lstStyle/>
          <a:p>
            <a:r>
              <a:rPr kumimoji="1" lang="ja-JP" altLang="en-US" sz="1400" dirty="0"/>
              <a:t>芯線をくるんでいたフィルムはカットする。</a:t>
            </a:r>
          </a:p>
        </p:txBody>
      </p:sp>
      <p:sp>
        <p:nvSpPr>
          <p:cNvPr id="43" name="テキスト ボックス 42">
            <a:extLst>
              <a:ext uri="{FF2B5EF4-FFF2-40B4-BE49-F238E27FC236}">
                <a16:creationId xmlns:a16="http://schemas.microsoft.com/office/drawing/2014/main" id="{B9709805-EAE4-4993-90CE-901C55C4C503}"/>
              </a:ext>
            </a:extLst>
          </p:cNvPr>
          <p:cNvSpPr txBox="1"/>
          <p:nvPr/>
        </p:nvSpPr>
        <p:spPr>
          <a:xfrm>
            <a:off x="568681" y="6006938"/>
            <a:ext cx="700833" cy="400110"/>
          </a:xfrm>
          <a:prstGeom prst="rect">
            <a:avLst/>
          </a:prstGeom>
          <a:noFill/>
        </p:spPr>
        <p:txBody>
          <a:bodyPr wrap="none" rtlCol="0">
            <a:spAutoFit/>
          </a:bodyPr>
          <a:lstStyle/>
          <a:p>
            <a:r>
              <a:rPr lang="ja-JP" altLang="en-US" sz="2000" b="1" dirty="0">
                <a:solidFill>
                  <a:srgbClr val="FF0000"/>
                </a:solidFill>
              </a:rPr>
              <a:t>芯線</a:t>
            </a:r>
            <a:endParaRPr lang="en-US" altLang="ja-JP" sz="2000" b="1" dirty="0">
              <a:solidFill>
                <a:srgbClr val="FF0000"/>
              </a:solidFill>
            </a:endParaRPr>
          </a:p>
        </p:txBody>
      </p:sp>
      <p:cxnSp>
        <p:nvCxnSpPr>
          <p:cNvPr id="45" name="直線矢印コネクタ 44">
            <a:extLst>
              <a:ext uri="{FF2B5EF4-FFF2-40B4-BE49-F238E27FC236}">
                <a16:creationId xmlns:a16="http://schemas.microsoft.com/office/drawing/2014/main" id="{2FC4F596-2865-40C0-B084-3EFECB605927}"/>
              </a:ext>
            </a:extLst>
          </p:cNvPr>
          <p:cNvCxnSpPr>
            <a:cxnSpLocks/>
          </p:cNvCxnSpPr>
          <p:nvPr/>
        </p:nvCxnSpPr>
        <p:spPr>
          <a:xfrm flipV="1">
            <a:off x="1048279" y="5848682"/>
            <a:ext cx="722812" cy="2709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32BCA638-AA5A-4E5B-8426-1E564C187B02}"/>
              </a:ext>
            </a:extLst>
          </p:cNvPr>
          <p:cNvSpPr txBox="1"/>
          <p:nvPr/>
        </p:nvSpPr>
        <p:spPr>
          <a:xfrm>
            <a:off x="202349" y="1426114"/>
            <a:ext cx="646331" cy="369332"/>
          </a:xfrm>
          <a:prstGeom prst="rect">
            <a:avLst/>
          </a:prstGeom>
          <a:noFill/>
        </p:spPr>
        <p:txBody>
          <a:bodyPr wrap="none" rtlCol="0">
            <a:spAutoFit/>
          </a:bodyPr>
          <a:lstStyle/>
          <a:p>
            <a:r>
              <a:rPr lang="ja-JP" altLang="en-US" dirty="0"/>
              <a:t>先端</a:t>
            </a:r>
            <a:endParaRPr kumimoji="1" lang="ja-JP" altLang="en-US" dirty="0"/>
          </a:p>
        </p:txBody>
      </p:sp>
      <p:sp>
        <p:nvSpPr>
          <p:cNvPr id="46" name="テキスト ボックス 45">
            <a:extLst>
              <a:ext uri="{FF2B5EF4-FFF2-40B4-BE49-F238E27FC236}">
                <a16:creationId xmlns:a16="http://schemas.microsoft.com/office/drawing/2014/main" id="{43A317CE-1068-4F91-A9AE-28D735B9D446}"/>
              </a:ext>
            </a:extLst>
          </p:cNvPr>
          <p:cNvSpPr txBox="1"/>
          <p:nvPr/>
        </p:nvSpPr>
        <p:spPr>
          <a:xfrm>
            <a:off x="7456810" y="4651639"/>
            <a:ext cx="646331" cy="369332"/>
          </a:xfrm>
          <a:prstGeom prst="rect">
            <a:avLst/>
          </a:prstGeom>
          <a:noFill/>
        </p:spPr>
        <p:txBody>
          <a:bodyPr wrap="none" rtlCol="0">
            <a:spAutoFit/>
          </a:bodyPr>
          <a:lstStyle/>
          <a:p>
            <a:r>
              <a:rPr kumimoji="1" lang="ja-JP" altLang="en-US" dirty="0">
                <a:solidFill>
                  <a:srgbClr val="FF0000"/>
                </a:solidFill>
              </a:rPr>
              <a:t>外層</a:t>
            </a:r>
          </a:p>
        </p:txBody>
      </p:sp>
      <p:sp>
        <p:nvSpPr>
          <p:cNvPr id="47" name="テキスト ボックス 46">
            <a:extLst>
              <a:ext uri="{FF2B5EF4-FFF2-40B4-BE49-F238E27FC236}">
                <a16:creationId xmlns:a16="http://schemas.microsoft.com/office/drawing/2014/main" id="{8DD1C8C6-E69A-4C07-81C8-6203A0402714}"/>
              </a:ext>
            </a:extLst>
          </p:cNvPr>
          <p:cNvSpPr txBox="1"/>
          <p:nvPr/>
        </p:nvSpPr>
        <p:spPr>
          <a:xfrm>
            <a:off x="7939792" y="3831542"/>
            <a:ext cx="646331" cy="369332"/>
          </a:xfrm>
          <a:prstGeom prst="rect">
            <a:avLst/>
          </a:prstGeom>
          <a:noFill/>
        </p:spPr>
        <p:txBody>
          <a:bodyPr wrap="none" rtlCol="0">
            <a:spAutoFit/>
          </a:bodyPr>
          <a:lstStyle/>
          <a:p>
            <a:r>
              <a:rPr lang="ja-JP" altLang="en-US" dirty="0">
                <a:solidFill>
                  <a:srgbClr val="FF0000"/>
                </a:solidFill>
              </a:rPr>
              <a:t>内</a:t>
            </a:r>
            <a:r>
              <a:rPr kumimoji="1" lang="ja-JP" altLang="en-US" dirty="0">
                <a:solidFill>
                  <a:srgbClr val="FF0000"/>
                </a:solidFill>
              </a:rPr>
              <a:t>層</a:t>
            </a:r>
          </a:p>
        </p:txBody>
      </p:sp>
    </p:spTree>
    <p:extLst>
      <p:ext uri="{BB962C8B-B14F-4D97-AF65-F5344CB8AC3E}">
        <p14:creationId xmlns:p14="http://schemas.microsoft.com/office/powerpoint/2010/main" val="412859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室内 が含まれている画像&#10;&#10;自動的に生成された説明">
            <a:extLst>
              <a:ext uri="{FF2B5EF4-FFF2-40B4-BE49-F238E27FC236}">
                <a16:creationId xmlns:a16="http://schemas.microsoft.com/office/drawing/2014/main" id="{416DE1BD-D640-4F29-82E9-BA949227B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775" t="30049" r="33462" b="23751"/>
          <a:stretch/>
        </p:blipFill>
        <p:spPr>
          <a:xfrm>
            <a:off x="5555212" y="579895"/>
            <a:ext cx="3399106" cy="2232248"/>
          </a:xfrm>
          <a:prstGeom prst="rect">
            <a:avLst/>
          </a:prstGeom>
        </p:spPr>
      </p:pic>
      <p:pic>
        <p:nvPicPr>
          <p:cNvPr id="9" name="図 8" descr="室内, 人 が含まれている画像&#10;&#10;自動的に生成された説明">
            <a:extLst>
              <a:ext uri="{FF2B5EF4-FFF2-40B4-BE49-F238E27FC236}">
                <a16:creationId xmlns:a16="http://schemas.microsoft.com/office/drawing/2014/main" id="{81F5F1C8-5345-41A0-B85E-D2F790BAAC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00" t="43000"/>
          <a:stretch/>
        </p:blipFill>
        <p:spPr>
          <a:xfrm rot="10800000">
            <a:off x="613335" y="3861048"/>
            <a:ext cx="3974853" cy="2393315"/>
          </a:xfrm>
          <a:prstGeom prst="rect">
            <a:avLst/>
          </a:prstGeom>
        </p:spPr>
      </p:pic>
      <p:pic>
        <p:nvPicPr>
          <p:cNvPr id="3" name="図 2" descr="人, 室内 が含まれている画像&#10;&#10;自動的に生成された説明">
            <a:extLst>
              <a:ext uri="{FF2B5EF4-FFF2-40B4-BE49-F238E27FC236}">
                <a16:creationId xmlns:a16="http://schemas.microsoft.com/office/drawing/2014/main" id="{6A4B1EA3-2823-4FD1-909F-E4B00F5339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51" t="15000" r="50000" b="26200"/>
          <a:stretch/>
        </p:blipFill>
        <p:spPr>
          <a:xfrm rot="5400000">
            <a:off x="543663" y="1329232"/>
            <a:ext cx="1872209" cy="2536541"/>
          </a:xfrm>
          <a:prstGeom prst="rect">
            <a:avLst/>
          </a:prstGeom>
        </p:spPr>
      </p:pic>
      <p:pic>
        <p:nvPicPr>
          <p:cNvPr id="6" name="図 5" descr="人, 室内 が含まれている画像&#10;&#10;自動的に生成された説明">
            <a:extLst>
              <a:ext uri="{FF2B5EF4-FFF2-40B4-BE49-F238E27FC236}">
                <a16:creationId xmlns:a16="http://schemas.microsoft.com/office/drawing/2014/main" id="{90B3F71E-8CEC-4F6E-AFFC-64700A9C61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289" t="23687" r="35461" b="27314"/>
          <a:stretch/>
        </p:blipFill>
        <p:spPr>
          <a:xfrm rot="5400000">
            <a:off x="509742" y="-254387"/>
            <a:ext cx="1567822" cy="2194950"/>
          </a:xfrm>
          <a:prstGeom prst="rect">
            <a:avLst/>
          </a:prstGeom>
        </p:spPr>
      </p:pic>
      <p:pic>
        <p:nvPicPr>
          <p:cNvPr id="10" name="図 9" descr="室内, 人, 床, 壁 が含まれている画像&#10;&#10;自動的に生成された説明">
            <a:extLst>
              <a:ext uri="{FF2B5EF4-FFF2-40B4-BE49-F238E27FC236}">
                <a16:creationId xmlns:a16="http://schemas.microsoft.com/office/drawing/2014/main" id="{A1F6B73F-E0FC-41F4-B3ED-DE67C21A4F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301" t="17800" r="22700" b="26200"/>
          <a:stretch/>
        </p:blipFill>
        <p:spPr>
          <a:xfrm rot="5400000">
            <a:off x="2975044" y="708320"/>
            <a:ext cx="1975397" cy="1975398"/>
          </a:xfrm>
          <a:prstGeom prst="rect">
            <a:avLst/>
          </a:prstGeom>
        </p:spPr>
      </p:pic>
      <p:pic>
        <p:nvPicPr>
          <p:cNvPr id="13" name="図 12" descr="人, 室内 が含まれている画像&#10;&#10;自動的に生成された説明">
            <a:extLst>
              <a:ext uri="{FF2B5EF4-FFF2-40B4-BE49-F238E27FC236}">
                <a16:creationId xmlns:a16="http://schemas.microsoft.com/office/drawing/2014/main" id="{11ED13E4-6492-4253-9CF0-703B494C56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925" t="28965" r="24196" b="4950"/>
          <a:stretch/>
        </p:blipFill>
        <p:spPr>
          <a:xfrm rot="5400000">
            <a:off x="5575196" y="3186305"/>
            <a:ext cx="2849106" cy="2889075"/>
          </a:xfrm>
          <a:prstGeom prst="rect">
            <a:avLst/>
          </a:prstGeom>
        </p:spPr>
      </p:pic>
      <p:sp>
        <p:nvSpPr>
          <p:cNvPr id="14" name="テキスト ボックス 13">
            <a:extLst>
              <a:ext uri="{FF2B5EF4-FFF2-40B4-BE49-F238E27FC236}">
                <a16:creationId xmlns:a16="http://schemas.microsoft.com/office/drawing/2014/main" id="{4A51F501-0DC9-48D5-A670-B53FDC54587F}"/>
              </a:ext>
            </a:extLst>
          </p:cNvPr>
          <p:cNvSpPr txBox="1"/>
          <p:nvPr/>
        </p:nvSpPr>
        <p:spPr>
          <a:xfrm>
            <a:off x="3826601" y="6427820"/>
            <a:ext cx="1523174" cy="369332"/>
          </a:xfrm>
          <a:prstGeom prst="rect">
            <a:avLst/>
          </a:prstGeom>
          <a:noFill/>
        </p:spPr>
        <p:txBody>
          <a:bodyPr wrap="none" rtlCol="0">
            <a:spAutoFit/>
          </a:bodyPr>
          <a:lstStyle/>
          <a:p>
            <a:r>
              <a:rPr kumimoji="1" lang="ja-JP" altLang="en-US" dirty="0"/>
              <a:t>次のページへ</a:t>
            </a:r>
          </a:p>
        </p:txBody>
      </p:sp>
      <p:sp>
        <p:nvSpPr>
          <p:cNvPr id="15" name="テキスト ボックス 14">
            <a:extLst>
              <a:ext uri="{FF2B5EF4-FFF2-40B4-BE49-F238E27FC236}">
                <a16:creationId xmlns:a16="http://schemas.microsoft.com/office/drawing/2014/main" id="{D31A8CDE-40B2-4A39-954F-B833A21E7B02}"/>
              </a:ext>
            </a:extLst>
          </p:cNvPr>
          <p:cNvSpPr txBox="1"/>
          <p:nvPr/>
        </p:nvSpPr>
        <p:spPr>
          <a:xfrm>
            <a:off x="8665583" y="6435824"/>
            <a:ext cx="508473" cy="369332"/>
          </a:xfrm>
          <a:prstGeom prst="rect">
            <a:avLst/>
          </a:prstGeom>
          <a:noFill/>
        </p:spPr>
        <p:txBody>
          <a:bodyPr wrap="none" rtlCol="0">
            <a:spAutoFit/>
          </a:bodyPr>
          <a:lstStyle/>
          <a:p>
            <a:r>
              <a:rPr kumimoji="1" lang="en-US" altLang="ja-JP" dirty="0"/>
              <a:t>5/8</a:t>
            </a:r>
            <a:endParaRPr kumimoji="1" lang="ja-JP" altLang="en-US" dirty="0"/>
          </a:p>
        </p:txBody>
      </p:sp>
      <p:sp>
        <p:nvSpPr>
          <p:cNvPr id="16" name="下矢印 11">
            <a:extLst>
              <a:ext uri="{FF2B5EF4-FFF2-40B4-BE49-F238E27FC236}">
                <a16:creationId xmlns:a16="http://schemas.microsoft.com/office/drawing/2014/main" id="{26207EC0-5372-4B09-BD4C-B97BEBFFB496}"/>
              </a:ext>
            </a:extLst>
          </p:cNvPr>
          <p:cNvSpPr/>
          <p:nvPr/>
        </p:nvSpPr>
        <p:spPr>
          <a:xfrm rot="16200000">
            <a:off x="5072840" y="1410031"/>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1">
            <a:extLst>
              <a:ext uri="{FF2B5EF4-FFF2-40B4-BE49-F238E27FC236}">
                <a16:creationId xmlns:a16="http://schemas.microsoft.com/office/drawing/2014/main" id="{579F8E4D-4DC5-4254-8510-B4D22BDAEA96}"/>
              </a:ext>
            </a:extLst>
          </p:cNvPr>
          <p:cNvSpPr/>
          <p:nvPr/>
        </p:nvSpPr>
        <p:spPr>
          <a:xfrm rot="16200000">
            <a:off x="2694193" y="1203589"/>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1">
            <a:extLst>
              <a:ext uri="{FF2B5EF4-FFF2-40B4-BE49-F238E27FC236}">
                <a16:creationId xmlns:a16="http://schemas.microsoft.com/office/drawing/2014/main" id="{1CEEBD04-E6EB-44C8-BC31-1675E49CC156}"/>
              </a:ext>
            </a:extLst>
          </p:cNvPr>
          <p:cNvSpPr/>
          <p:nvPr/>
        </p:nvSpPr>
        <p:spPr>
          <a:xfrm rot="21393448">
            <a:off x="6885839" y="2742816"/>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1">
            <a:extLst>
              <a:ext uri="{FF2B5EF4-FFF2-40B4-BE49-F238E27FC236}">
                <a16:creationId xmlns:a16="http://schemas.microsoft.com/office/drawing/2014/main" id="{2A5B7D94-EC8A-4724-B360-ADC91A7FED3B}"/>
              </a:ext>
            </a:extLst>
          </p:cNvPr>
          <p:cNvSpPr/>
          <p:nvPr/>
        </p:nvSpPr>
        <p:spPr>
          <a:xfrm rot="5400000">
            <a:off x="4807300" y="4326746"/>
            <a:ext cx="426399" cy="8311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73151FE2-BE11-42E0-9222-E9D5F81D8AF5}"/>
              </a:ext>
            </a:extLst>
          </p:cNvPr>
          <p:cNvSpPr txBox="1"/>
          <p:nvPr/>
        </p:nvSpPr>
        <p:spPr>
          <a:xfrm>
            <a:off x="189343" y="68195"/>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15</a:t>
            </a:r>
            <a:endParaRPr kumimoji="1" lang="ja-JP" altLang="en-US" sz="3600" dirty="0"/>
          </a:p>
        </p:txBody>
      </p:sp>
      <p:sp>
        <p:nvSpPr>
          <p:cNvPr id="21" name="テキスト ボックス 20">
            <a:extLst>
              <a:ext uri="{FF2B5EF4-FFF2-40B4-BE49-F238E27FC236}">
                <a16:creationId xmlns:a16="http://schemas.microsoft.com/office/drawing/2014/main" id="{5BEA3C6A-A9C7-4E78-A176-DF13A5AF7B7F}"/>
              </a:ext>
            </a:extLst>
          </p:cNvPr>
          <p:cNvSpPr txBox="1"/>
          <p:nvPr/>
        </p:nvSpPr>
        <p:spPr>
          <a:xfrm>
            <a:off x="200115" y="1696018"/>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16</a:t>
            </a:r>
            <a:endParaRPr kumimoji="1" lang="ja-JP" altLang="en-US" sz="3600" dirty="0"/>
          </a:p>
        </p:txBody>
      </p:sp>
      <p:sp>
        <p:nvSpPr>
          <p:cNvPr id="22" name="テキスト ボックス 21">
            <a:extLst>
              <a:ext uri="{FF2B5EF4-FFF2-40B4-BE49-F238E27FC236}">
                <a16:creationId xmlns:a16="http://schemas.microsoft.com/office/drawing/2014/main" id="{D68F48D9-D6AC-4C16-AD75-283C653574DE}"/>
              </a:ext>
            </a:extLst>
          </p:cNvPr>
          <p:cNvSpPr txBox="1"/>
          <p:nvPr/>
        </p:nvSpPr>
        <p:spPr>
          <a:xfrm>
            <a:off x="2891663" y="430872"/>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17</a:t>
            </a:r>
            <a:endParaRPr kumimoji="1" lang="ja-JP" altLang="en-US" sz="3600" dirty="0"/>
          </a:p>
        </p:txBody>
      </p:sp>
      <p:sp>
        <p:nvSpPr>
          <p:cNvPr id="23" name="テキスト ボックス 22">
            <a:extLst>
              <a:ext uri="{FF2B5EF4-FFF2-40B4-BE49-F238E27FC236}">
                <a16:creationId xmlns:a16="http://schemas.microsoft.com/office/drawing/2014/main" id="{34F82F6F-206E-450D-A931-927DF9460C25}"/>
              </a:ext>
            </a:extLst>
          </p:cNvPr>
          <p:cNvSpPr txBox="1"/>
          <p:nvPr/>
        </p:nvSpPr>
        <p:spPr>
          <a:xfrm>
            <a:off x="5328142" y="3237511"/>
            <a:ext cx="680632" cy="646331"/>
          </a:xfrm>
          <a:prstGeom prst="rect">
            <a:avLst/>
          </a:prstGeom>
          <a:solidFill>
            <a:schemeClr val="accent5">
              <a:lumMod val="40000"/>
              <a:lumOff val="60000"/>
            </a:schemeClr>
          </a:solidFill>
        </p:spPr>
        <p:txBody>
          <a:bodyPr wrap="square" rtlCol="0">
            <a:spAutoFit/>
          </a:bodyPr>
          <a:lstStyle/>
          <a:p>
            <a:r>
              <a:rPr kumimoji="1" lang="en-US" altLang="ja-JP" sz="3600" dirty="0"/>
              <a:t>18</a:t>
            </a:r>
            <a:endParaRPr kumimoji="1" lang="ja-JP" altLang="en-US" sz="3600" dirty="0"/>
          </a:p>
        </p:txBody>
      </p:sp>
      <p:sp>
        <p:nvSpPr>
          <p:cNvPr id="24" name="テキスト ボックス 23">
            <a:extLst>
              <a:ext uri="{FF2B5EF4-FFF2-40B4-BE49-F238E27FC236}">
                <a16:creationId xmlns:a16="http://schemas.microsoft.com/office/drawing/2014/main" id="{804FA77C-6F98-4200-A638-D6C90C4521F4}"/>
              </a:ext>
            </a:extLst>
          </p:cNvPr>
          <p:cNvSpPr txBox="1"/>
          <p:nvPr/>
        </p:nvSpPr>
        <p:spPr>
          <a:xfrm>
            <a:off x="3636370" y="3845761"/>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19</a:t>
            </a:r>
            <a:endParaRPr kumimoji="1" lang="ja-JP" altLang="en-US" sz="3600" dirty="0"/>
          </a:p>
        </p:txBody>
      </p:sp>
      <p:sp>
        <p:nvSpPr>
          <p:cNvPr id="25" name="吹き出し: 角を丸めた四角形 24">
            <a:extLst>
              <a:ext uri="{FF2B5EF4-FFF2-40B4-BE49-F238E27FC236}">
                <a16:creationId xmlns:a16="http://schemas.microsoft.com/office/drawing/2014/main" id="{53A7104D-9446-410F-9106-BDFBD0AF1FA0}"/>
              </a:ext>
            </a:extLst>
          </p:cNvPr>
          <p:cNvSpPr/>
          <p:nvPr/>
        </p:nvSpPr>
        <p:spPr>
          <a:xfrm>
            <a:off x="1199781" y="1549297"/>
            <a:ext cx="1471859" cy="963543"/>
          </a:xfrm>
          <a:prstGeom prst="wedgeRoundRectCallout">
            <a:avLst>
              <a:gd name="adj1" fmla="val -56666"/>
              <a:gd name="adj2" fmla="val 615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76B3B83-6690-4B91-98B4-6041CE70257E}"/>
              </a:ext>
            </a:extLst>
          </p:cNvPr>
          <p:cNvSpPr txBox="1"/>
          <p:nvPr/>
        </p:nvSpPr>
        <p:spPr>
          <a:xfrm>
            <a:off x="1151768" y="1511351"/>
            <a:ext cx="1607651" cy="1015663"/>
          </a:xfrm>
          <a:prstGeom prst="rect">
            <a:avLst/>
          </a:prstGeom>
          <a:noFill/>
        </p:spPr>
        <p:txBody>
          <a:bodyPr wrap="square" rtlCol="0">
            <a:spAutoFit/>
          </a:bodyPr>
          <a:lstStyle/>
          <a:p>
            <a:r>
              <a:rPr lang="ja-JP" altLang="en-US" sz="1200" dirty="0"/>
              <a:t>先端から</a:t>
            </a:r>
            <a:r>
              <a:rPr lang="en-US" altLang="ja-JP" sz="1200" dirty="0"/>
              <a:t>5cm</a:t>
            </a:r>
            <a:r>
              <a:rPr lang="ja-JP" altLang="en-US" sz="1200" dirty="0"/>
              <a:t>以上まで、</a:t>
            </a:r>
            <a:r>
              <a:rPr kumimoji="1" lang="ja-JP" altLang="en-US" sz="1200" dirty="0"/>
              <a:t>芯線の被覆が滑らかになるようヤスリを掛ける。</a:t>
            </a:r>
            <a:r>
              <a:rPr kumimoji="1" lang="ja-JP" altLang="en-US" sz="1200" dirty="0">
                <a:solidFill>
                  <a:srgbClr val="FF0000"/>
                </a:solidFill>
              </a:rPr>
              <a:t>先端</a:t>
            </a:r>
            <a:r>
              <a:rPr kumimoji="1" lang="en-US" altLang="ja-JP" sz="1200" dirty="0">
                <a:solidFill>
                  <a:srgbClr val="FF0000"/>
                </a:solidFill>
              </a:rPr>
              <a:t>1.5cm</a:t>
            </a:r>
            <a:r>
              <a:rPr kumimoji="1" lang="ja-JP" altLang="en-US" sz="1200" dirty="0">
                <a:solidFill>
                  <a:srgbClr val="FF0000"/>
                </a:solidFill>
              </a:rPr>
              <a:t>は切ってしまうので不要</a:t>
            </a:r>
          </a:p>
        </p:txBody>
      </p:sp>
      <p:sp>
        <p:nvSpPr>
          <p:cNvPr id="27" name="吹き出し: 角を丸めた四角形 26">
            <a:extLst>
              <a:ext uri="{FF2B5EF4-FFF2-40B4-BE49-F238E27FC236}">
                <a16:creationId xmlns:a16="http://schemas.microsoft.com/office/drawing/2014/main" id="{975404C7-3BE5-4B05-B88E-6A223FC81A4C}"/>
              </a:ext>
            </a:extLst>
          </p:cNvPr>
          <p:cNvSpPr/>
          <p:nvPr/>
        </p:nvSpPr>
        <p:spPr>
          <a:xfrm>
            <a:off x="1418425" y="56785"/>
            <a:ext cx="1497391" cy="798851"/>
          </a:xfrm>
          <a:prstGeom prst="wedgeRoundRectCallout">
            <a:avLst>
              <a:gd name="adj1" fmla="val -50692"/>
              <a:gd name="adj2" fmla="val 7368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370E5B7-42E9-44F5-839C-83D49163ACEB}"/>
              </a:ext>
            </a:extLst>
          </p:cNvPr>
          <p:cNvSpPr txBox="1"/>
          <p:nvPr/>
        </p:nvSpPr>
        <p:spPr>
          <a:xfrm>
            <a:off x="1421802" y="111319"/>
            <a:ext cx="1531141" cy="646331"/>
          </a:xfrm>
          <a:prstGeom prst="rect">
            <a:avLst/>
          </a:prstGeom>
          <a:noFill/>
        </p:spPr>
        <p:txBody>
          <a:bodyPr wrap="square" rtlCol="0">
            <a:spAutoFit/>
          </a:bodyPr>
          <a:lstStyle/>
          <a:p>
            <a:r>
              <a:rPr kumimoji="1" lang="ja-JP" altLang="en-US" sz="1200" dirty="0"/>
              <a:t>強力ニッパで芯線の先端を少し切る。断面は楕円形になる。</a:t>
            </a:r>
          </a:p>
        </p:txBody>
      </p:sp>
      <p:sp>
        <p:nvSpPr>
          <p:cNvPr id="29" name="吹き出し: 角を丸めた四角形 28">
            <a:extLst>
              <a:ext uri="{FF2B5EF4-FFF2-40B4-BE49-F238E27FC236}">
                <a16:creationId xmlns:a16="http://schemas.microsoft.com/office/drawing/2014/main" id="{8EBE9B10-B368-477C-9D75-22068006DFE8}"/>
              </a:ext>
            </a:extLst>
          </p:cNvPr>
          <p:cNvSpPr/>
          <p:nvPr/>
        </p:nvSpPr>
        <p:spPr>
          <a:xfrm>
            <a:off x="4036966" y="534863"/>
            <a:ext cx="2166072" cy="971331"/>
          </a:xfrm>
          <a:prstGeom prst="wedgeRoundRectCallout">
            <a:avLst>
              <a:gd name="adj1" fmla="val -63232"/>
              <a:gd name="adj2" fmla="val 716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2D93539D-AB47-419D-8CAD-1F5C1202D629}"/>
              </a:ext>
            </a:extLst>
          </p:cNvPr>
          <p:cNvSpPr txBox="1"/>
          <p:nvPr/>
        </p:nvSpPr>
        <p:spPr>
          <a:xfrm>
            <a:off x="4063423" y="595873"/>
            <a:ext cx="2176193" cy="830997"/>
          </a:xfrm>
          <a:prstGeom prst="rect">
            <a:avLst/>
          </a:prstGeom>
          <a:noFill/>
        </p:spPr>
        <p:txBody>
          <a:bodyPr wrap="square" rtlCol="0">
            <a:spAutoFit/>
          </a:bodyPr>
          <a:lstStyle/>
          <a:p>
            <a:r>
              <a:rPr kumimoji="1" lang="ja-JP" altLang="en-US" sz="1200" dirty="0"/>
              <a:t>芯線の</a:t>
            </a:r>
            <a:r>
              <a:rPr lang="ja-JP" altLang="en-US" sz="1200" dirty="0"/>
              <a:t>先端</a:t>
            </a:r>
            <a:r>
              <a:rPr lang="en-US" altLang="ja-JP" sz="1200" dirty="0"/>
              <a:t>1.5cm</a:t>
            </a:r>
            <a:r>
              <a:rPr lang="ja-JP" altLang="en-US" sz="1200" dirty="0"/>
              <a:t>の被覆をストリッパではがす。</a:t>
            </a:r>
            <a:endParaRPr lang="en-US" altLang="ja-JP" sz="1200" dirty="0"/>
          </a:p>
          <a:p>
            <a:r>
              <a:rPr kumimoji="1" lang="ja-JP" altLang="en-US" sz="1200" dirty="0"/>
              <a:t>または、</a:t>
            </a:r>
            <a:r>
              <a:rPr kumimoji="1" lang="ja-JP" altLang="en-US" sz="1200" b="1" dirty="0">
                <a:solidFill>
                  <a:srgbClr val="FF0000"/>
                </a:solidFill>
              </a:rPr>
              <a:t>カッターで周りに切り込みを入れて、絶縁体を剥く。</a:t>
            </a:r>
          </a:p>
        </p:txBody>
      </p:sp>
      <p:sp>
        <p:nvSpPr>
          <p:cNvPr id="31" name="吹き出し: 角を丸めた四角形 30">
            <a:extLst>
              <a:ext uri="{FF2B5EF4-FFF2-40B4-BE49-F238E27FC236}">
                <a16:creationId xmlns:a16="http://schemas.microsoft.com/office/drawing/2014/main" id="{E91AA2F1-EE40-472F-882D-6CA909A13E64}"/>
              </a:ext>
            </a:extLst>
          </p:cNvPr>
          <p:cNvSpPr/>
          <p:nvPr/>
        </p:nvSpPr>
        <p:spPr>
          <a:xfrm>
            <a:off x="6085891" y="3356582"/>
            <a:ext cx="2950604" cy="563470"/>
          </a:xfrm>
          <a:prstGeom prst="wedgeRoundRectCallout">
            <a:avLst>
              <a:gd name="adj1" fmla="val -8875"/>
              <a:gd name="adj2" fmla="val 8326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040692E-A3FA-4770-8691-ECCC50C60BD3}"/>
              </a:ext>
            </a:extLst>
          </p:cNvPr>
          <p:cNvSpPr txBox="1"/>
          <p:nvPr/>
        </p:nvSpPr>
        <p:spPr>
          <a:xfrm>
            <a:off x="6161088" y="3399383"/>
            <a:ext cx="2875407" cy="461665"/>
          </a:xfrm>
          <a:prstGeom prst="rect">
            <a:avLst/>
          </a:prstGeom>
          <a:noFill/>
        </p:spPr>
        <p:txBody>
          <a:bodyPr wrap="square" rtlCol="0">
            <a:spAutoFit/>
          </a:bodyPr>
          <a:lstStyle/>
          <a:p>
            <a:r>
              <a:rPr lang="ja-JP" altLang="en-US" sz="1200" dirty="0"/>
              <a:t>さらに被覆をはがし、銅線を露出させる。</a:t>
            </a:r>
            <a:r>
              <a:rPr lang="ja-JP" altLang="en-US" sz="1200" b="1" dirty="0">
                <a:solidFill>
                  <a:srgbClr val="FF0000"/>
                </a:solidFill>
              </a:rPr>
              <a:t>半自動ワイヤーストリッパー（穴</a:t>
            </a:r>
            <a:r>
              <a:rPr lang="en-US" altLang="ja-JP" sz="1200" b="1" dirty="0">
                <a:solidFill>
                  <a:srgbClr val="FF0000"/>
                </a:solidFill>
              </a:rPr>
              <a:t>0.9)</a:t>
            </a:r>
            <a:r>
              <a:rPr lang="ja-JP" altLang="en-US" sz="1200" b="1" dirty="0">
                <a:solidFill>
                  <a:srgbClr val="FF0000"/>
                </a:solidFill>
              </a:rPr>
              <a:t>で剥く。</a:t>
            </a:r>
            <a:endParaRPr kumimoji="1" lang="ja-JP" altLang="en-US" sz="1200" b="1" dirty="0">
              <a:solidFill>
                <a:srgbClr val="FF0000"/>
              </a:solidFill>
            </a:endParaRPr>
          </a:p>
        </p:txBody>
      </p:sp>
      <p:sp>
        <p:nvSpPr>
          <p:cNvPr id="33" name="吹き出し: 角を丸めた四角形 32">
            <a:extLst>
              <a:ext uri="{FF2B5EF4-FFF2-40B4-BE49-F238E27FC236}">
                <a16:creationId xmlns:a16="http://schemas.microsoft.com/office/drawing/2014/main" id="{CF8E68CE-80EE-4596-B7F9-8DBA9EE8534B}"/>
              </a:ext>
            </a:extLst>
          </p:cNvPr>
          <p:cNvSpPr/>
          <p:nvPr/>
        </p:nvSpPr>
        <p:spPr>
          <a:xfrm>
            <a:off x="4085244" y="4955541"/>
            <a:ext cx="1497391" cy="567411"/>
          </a:xfrm>
          <a:prstGeom prst="wedgeRoundRectCallout">
            <a:avLst>
              <a:gd name="adj1" fmla="val -35361"/>
              <a:gd name="adj2" fmla="val 790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728EC72-393E-4CE2-AD42-EB76BCCB01D0}"/>
              </a:ext>
            </a:extLst>
          </p:cNvPr>
          <p:cNvSpPr txBox="1"/>
          <p:nvPr/>
        </p:nvSpPr>
        <p:spPr>
          <a:xfrm>
            <a:off x="4159360" y="4961784"/>
            <a:ext cx="1276736" cy="461665"/>
          </a:xfrm>
          <a:prstGeom prst="rect">
            <a:avLst/>
          </a:prstGeom>
          <a:noFill/>
        </p:spPr>
        <p:txBody>
          <a:bodyPr wrap="square" rtlCol="0">
            <a:spAutoFit/>
          </a:bodyPr>
          <a:lstStyle/>
          <a:p>
            <a:r>
              <a:rPr lang="ja-JP" altLang="en-US" sz="1200" dirty="0"/>
              <a:t>露出した銅線をねじってまとめる。</a:t>
            </a:r>
            <a:endParaRPr kumimoji="1" lang="ja-JP" altLang="en-US" sz="1200" dirty="0"/>
          </a:p>
        </p:txBody>
      </p:sp>
    </p:spTree>
    <p:extLst>
      <p:ext uri="{BB962C8B-B14F-4D97-AF65-F5344CB8AC3E}">
        <p14:creationId xmlns:p14="http://schemas.microsoft.com/office/powerpoint/2010/main" val="256369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 室内, 座っている, 食べ物 が含まれている画像&#10;&#10;自動的に生成された説明">
            <a:extLst>
              <a:ext uri="{FF2B5EF4-FFF2-40B4-BE49-F238E27FC236}">
                <a16:creationId xmlns:a16="http://schemas.microsoft.com/office/drawing/2014/main" id="{1B3A8B15-D95E-4868-A917-46CCCEE49C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51" t="22001" r="38056" b="22001"/>
          <a:stretch/>
        </p:blipFill>
        <p:spPr>
          <a:xfrm rot="5400000">
            <a:off x="3896430" y="658373"/>
            <a:ext cx="2188258" cy="2167932"/>
          </a:xfrm>
          <a:prstGeom prst="rect">
            <a:avLst/>
          </a:prstGeom>
        </p:spPr>
      </p:pic>
      <p:pic>
        <p:nvPicPr>
          <p:cNvPr id="5" name="図 4" descr="人, 室内 が含まれている画像&#10;&#10;自動的に生成された説明">
            <a:extLst>
              <a:ext uri="{FF2B5EF4-FFF2-40B4-BE49-F238E27FC236}">
                <a16:creationId xmlns:a16="http://schemas.microsoft.com/office/drawing/2014/main" id="{4331EE15-C457-49F1-9AC4-A129A123FA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3" t="735" r="50693" b="35251"/>
          <a:stretch/>
        </p:blipFill>
        <p:spPr>
          <a:xfrm rot="5400000">
            <a:off x="6679045" y="899376"/>
            <a:ext cx="1997645" cy="2606635"/>
          </a:xfrm>
          <a:prstGeom prst="rect">
            <a:avLst/>
          </a:prstGeom>
        </p:spPr>
      </p:pic>
      <p:pic>
        <p:nvPicPr>
          <p:cNvPr id="7" name="図 6" descr="人, 室内 が含まれている画像&#10;&#10;自動的に生成された説明">
            <a:extLst>
              <a:ext uri="{FF2B5EF4-FFF2-40B4-BE49-F238E27FC236}">
                <a16:creationId xmlns:a16="http://schemas.microsoft.com/office/drawing/2014/main" id="{E3A97700-1144-4576-928B-A5D3D5BF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66" t="17432" r="39621" b="31799"/>
          <a:stretch/>
        </p:blipFill>
        <p:spPr>
          <a:xfrm rot="5400000">
            <a:off x="6486010" y="3039442"/>
            <a:ext cx="1431648" cy="1763359"/>
          </a:xfrm>
          <a:prstGeom prst="rect">
            <a:avLst/>
          </a:prstGeom>
        </p:spPr>
      </p:pic>
      <p:pic>
        <p:nvPicPr>
          <p:cNvPr id="9" name="図 8" descr="人, 室内, 女性 が含まれている画像&#10;&#10;自動的に生成された説明">
            <a:extLst>
              <a:ext uri="{FF2B5EF4-FFF2-40B4-BE49-F238E27FC236}">
                <a16:creationId xmlns:a16="http://schemas.microsoft.com/office/drawing/2014/main" id="{60E9F9C0-241F-426F-84DC-9C3C1FF3F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85" t="35715" r="45956" b="23508"/>
          <a:stretch/>
        </p:blipFill>
        <p:spPr>
          <a:xfrm rot="5400000">
            <a:off x="4105403" y="3002511"/>
            <a:ext cx="1401664" cy="1867201"/>
          </a:xfrm>
          <a:prstGeom prst="rect">
            <a:avLst/>
          </a:prstGeom>
        </p:spPr>
      </p:pic>
      <p:pic>
        <p:nvPicPr>
          <p:cNvPr id="6" name="図 5" descr="室内, バッグ, スーツケース, 荷物 が含まれている画像&#10;&#10;自動的に生成された説明">
            <a:extLst>
              <a:ext uri="{FF2B5EF4-FFF2-40B4-BE49-F238E27FC236}">
                <a16:creationId xmlns:a16="http://schemas.microsoft.com/office/drawing/2014/main" id="{20DB882A-DCE6-4999-934C-90BC8116F6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402" t="8000" r="44299"/>
          <a:stretch/>
        </p:blipFill>
        <p:spPr>
          <a:xfrm rot="5400000">
            <a:off x="883744" y="1425047"/>
            <a:ext cx="1685377" cy="2959037"/>
          </a:xfrm>
          <a:prstGeom prst="rect">
            <a:avLst/>
          </a:prstGeom>
        </p:spPr>
      </p:pic>
      <p:sp>
        <p:nvSpPr>
          <p:cNvPr id="8" name="テキスト ボックス 7">
            <a:extLst>
              <a:ext uri="{FF2B5EF4-FFF2-40B4-BE49-F238E27FC236}">
                <a16:creationId xmlns:a16="http://schemas.microsoft.com/office/drawing/2014/main" id="{409F4D12-C610-4054-8B0A-682CCA26ADC2}"/>
              </a:ext>
            </a:extLst>
          </p:cNvPr>
          <p:cNvSpPr txBox="1"/>
          <p:nvPr/>
        </p:nvSpPr>
        <p:spPr>
          <a:xfrm>
            <a:off x="3454621" y="6531682"/>
            <a:ext cx="1523174" cy="369332"/>
          </a:xfrm>
          <a:prstGeom prst="rect">
            <a:avLst/>
          </a:prstGeom>
          <a:noFill/>
        </p:spPr>
        <p:txBody>
          <a:bodyPr wrap="none" rtlCol="0">
            <a:spAutoFit/>
          </a:bodyPr>
          <a:lstStyle/>
          <a:p>
            <a:r>
              <a:rPr kumimoji="1" lang="ja-JP" altLang="en-US" dirty="0"/>
              <a:t>次のページへ</a:t>
            </a:r>
          </a:p>
        </p:txBody>
      </p:sp>
      <p:sp>
        <p:nvSpPr>
          <p:cNvPr id="10" name="テキスト ボックス 9">
            <a:extLst>
              <a:ext uri="{FF2B5EF4-FFF2-40B4-BE49-F238E27FC236}">
                <a16:creationId xmlns:a16="http://schemas.microsoft.com/office/drawing/2014/main" id="{3053F19D-5942-4312-977B-BD8FB6284963}"/>
              </a:ext>
            </a:extLst>
          </p:cNvPr>
          <p:cNvSpPr txBox="1"/>
          <p:nvPr/>
        </p:nvSpPr>
        <p:spPr>
          <a:xfrm>
            <a:off x="8604448" y="6486832"/>
            <a:ext cx="648072" cy="369332"/>
          </a:xfrm>
          <a:prstGeom prst="rect">
            <a:avLst/>
          </a:prstGeom>
          <a:noFill/>
        </p:spPr>
        <p:txBody>
          <a:bodyPr wrap="square" rtlCol="0">
            <a:spAutoFit/>
          </a:bodyPr>
          <a:lstStyle/>
          <a:p>
            <a:r>
              <a:rPr kumimoji="1" lang="en-US" altLang="ja-JP" dirty="0"/>
              <a:t>6/8</a:t>
            </a:r>
            <a:endParaRPr kumimoji="1" lang="ja-JP" altLang="en-US" dirty="0"/>
          </a:p>
        </p:txBody>
      </p:sp>
      <p:sp>
        <p:nvSpPr>
          <p:cNvPr id="11" name="下矢印 11">
            <a:extLst>
              <a:ext uri="{FF2B5EF4-FFF2-40B4-BE49-F238E27FC236}">
                <a16:creationId xmlns:a16="http://schemas.microsoft.com/office/drawing/2014/main" id="{7807BD7D-2D80-408A-9561-D2B4610F252E}"/>
              </a:ext>
            </a:extLst>
          </p:cNvPr>
          <p:cNvSpPr/>
          <p:nvPr/>
        </p:nvSpPr>
        <p:spPr>
          <a:xfrm rot="16200000">
            <a:off x="3392455" y="1859417"/>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a:extLst>
              <a:ext uri="{FF2B5EF4-FFF2-40B4-BE49-F238E27FC236}">
                <a16:creationId xmlns:a16="http://schemas.microsoft.com/office/drawing/2014/main" id="{914659DA-4A90-4D8D-B176-5C92A9F9BACC}"/>
              </a:ext>
            </a:extLst>
          </p:cNvPr>
          <p:cNvSpPr/>
          <p:nvPr/>
        </p:nvSpPr>
        <p:spPr>
          <a:xfrm rot="17832428">
            <a:off x="6118040" y="2106962"/>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1">
            <a:extLst>
              <a:ext uri="{FF2B5EF4-FFF2-40B4-BE49-F238E27FC236}">
                <a16:creationId xmlns:a16="http://schemas.microsoft.com/office/drawing/2014/main" id="{A42FCFF2-B204-4405-8EB1-E7D08CF38B7D}"/>
              </a:ext>
            </a:extLst>
          </p:cNvPr>
          <p:cNvSpPr/>
          <p:nvPr/>
        </p:nvSpPr>
        <p:spPr>
          <a:xfrm rot="2578412">
            <a:off x="5806532" y="3632917"/>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人, 室内 が含まれている画像&#10;&#10;自動的に生成された説明">
            <a:extLst>
              <a:ext uri="{FF2B5EF4-FFF2-40B4-BE49-F238E27FC236}">
                <a16:creationId xmlns:a16="http://schemas.microsoft.com/office/drawing/2014/main" id="{ECAB5F47-291A-4FFE-BE3C-34AB522AF7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601" t="31800" r="45800" b="10800"/>
          <a:stretch/>
        </p:blipFill>
        <p:spPr>
          <a:xfrm rot="5400000">
            <a:off x="1025685" y="3992856"/>
            <a:ext cx="1911466" cy="2449066"/>
          </a:xfrm>
          <a:prstGeom prst="rect">
            <a:avLst/>
          </a:prstGeom>
        </p:spPr>
      </p:pic>
      <p:sp>
        <p:nvSpPr>
          <p:cNvPr id="15" name="下矢印 11">
            <a:extLst>
              <a:ext uri="{FF2B5EF4-FFF2-40B4-BE49-F238E27FC236}">
                <a16:creationId xmlns:a16="http://schemas.microsoft.com/office/drawing/2014/main" id="{83F7B7D2-3E8D-453F-91E5-DDCDB6FF226D}"/>
              </a:ext>
            </a:extLst>
          </p:cNvPr>
          <p:cNvSpPr/>
          <p:nvPr/>
        </p:nvSpPr>
        <p:spPr>
          <a:xfrm rot="3136329">
            <a:off x="3268730" y="4612684"/>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8CC4C47-B9EC-4D57-AA5F-92496694B125}"/>
              </a:ext>
            </a:extLst>
          </p:cNvPr>
          <p:cNvSpPr txBox="1"/>
          <p:nvPr/>
        </p:nvSpPr>
        <p:spPr>
          <a:xfrm>
            <a:off x="3907816" y="557540"/>
            <a:ext cx="652743" cy="646331"/>
          </a:xfrm>
          <a:prstGeom prst="rect">
            <a:avLst/>
          </a:prstGeom>
          <a:solidFill>
            <a:schemeClr val="accent5">
              <a:lumMod val="40000"/>
              <a:lumOff val="60000"/>
            </a:schemeClr>
          </a:solidFill>
        </p:spPr>
        <p:txBody>
          <a:bodyPr wrap="none" rtlCol="0">
            <a:spAutoFit/>
          </a:bodyPr>
          <a:lstStyle/>
          <a:p>
            <a:r>
              <a:rPr lang="en-US" altLang="ja-JP" sz="3600" dirty="0"/>
              <a:t>21</a:t>
            </a:r>
            <a:endParaRPr kumimoji="1" lang="ja-JP" altLang="en-US" sz="3600" dirty="0"/>
          </a:p>
        </p:txBody>
      </p:sp>
      <p:sp>
        <p:nvSpPr>
          <p:cNvPr id="18" name="テキスト ボックス 17">
            <a:extLst>
              <a:ext uri="{FF2B5EF4-FFF2-40B4-BE49-F238E27FC236}">
                <a16:creationId xmlns:a16="http://schemas.microsoft.com/office/drawing/2014/main" id="{FF28204A-A996-4E71-9895-C4EC1B4ED61E}"/>
              </a:ext>
            </a:extLst>
          </p:cNvPr>
          <p:cNvSpPr txBox="1"/>
          <p:nvPr/>
        </p:nvSpPr>
        <p:spPr>
          <a:xfrm>
            <a:off x="698577" y="4317741"/>
            <a:ext cx="652743" cy="646331"/>
          </a:xfrm>
          <a:prstGeom prst="rect">
            <a:avLst/>
          </a:prstGeom>
          <a:solidFill>
            <a:schemeClr val="accent5">
              <a:lumMod val="40000"/>
              <a:lumOff val="60000"/>
            </a:schemeClr>
          </a:solidFill>
        </p:spPr>
        <p:txBody>
          <a:bodyPr wrap="none" rtlCol="0">
            <a:spAutoFit/>
          </a:bodyPr>
          <a:lstStyle/>
          <a:p>
            <a:r>
              <a:rPr lang="en-US" altLang="ja-JP" sz="3600" dirty="0"/>
              <a:t>23</a:t>
            </a:r>
            <a:endParaRPr kumimoji="1" lang="ja-JP" altLang="en-US" sz="3600" dirty="0"/>
          </a:p>
        </p:txBody>
      </p:sp>
      <p:sp>
        <p:nvSpPr>
          <p:cNvPr id="19" name="吹き出し: 角を丸めた四角形 18">
            <a:extLst>
              <a:ext uri="{FF2B5EF4-FFF2-40B4-BE49-F238E27FC236}">
                <a16:creationId xmlns:a16="http://schemas.microsoft.com/office/drawing/2014/main" id="{3B096B70-6F9D-4F97-A52F-D4ED3F9BC9D5}"/>
              </a:ext>
            </a:extLst>
          </p:cNvPr>
          <p:cNvSpPr/>
          <p:nvPr/>
        </p:nvSpPr>
        <p:spPr>
          <a:xfrm>
            <a:off x="5095320" y="888080"/>
            <a:ext cx="1627694" cy="514539"/>
          </a:xfrm>
          <a:prstGeom prst="wedgeRoundRectCallout">
            <a:avLst>
              <a:gd name="adj1" fmla="val -51075"/>
              <a:gd name="adj2" fmla="val 1596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1E418FC-3C31-4B94-835D-53E6A0732608}"/>
              </a:ext>
            </a:extLst>
          </p:cNvPr>
          <p:cNvSpPr txBox="1"/>
          <p:nvPr/>
        </p:nvSpPr>
        <p:spPr>
          <a:xfrm>
            <a:off x="5073893" y="916112"/>
            <a:ext cx="1653662" cy="461665"/>
          </a:xfrm>
          <a:prstGeom prst="rect">
            <a:avLst/>
          </a:prstGeom>
          <a:noFill/>
        </p:spPr>
        <p:txBody>
          <a:bodyPr wrap="square" rtlCol="0">
            <a:spAutoFit/>
          </a:bodyPr>
          <a:lstStyle/>
          <a:p>
            <a:r>
              <a:rPr lang="ja-JP" altLang="en-US" sz="1200" dirty="0"/>
              <a:t>芯線に熱圧縮チューブを通す。</a:t>
            </a:r>
            <a:endParaRPr kumimoji="1" lang="ja-JP" altLang="en-US" sz="1200" dirty="0"/>
          </a:p>
        </p:txBody>
      </p:sp>
      <p:sp>
        <p:nvSpPr>
          <p:cNvPr id="21" name="吹き出し: 角を丸めた四角形 20">
            <a:extLst>
              <a:ext uri="{FF2B5EF4-FFF2-40B4-BE49-F238E27FC236}">
                <a16:creationId xmlns:a16="http://schemas.microsoft.com/office/drawing/2014/main" id="{EBAF65BE-EF9E-4EAA-8035-57C1FEDA9CDB}"/>
              </a:ext>
            </a:extLst>
          </p:cNvPr>
          <p:cNvSpPr/>
          <p:nvPr/>
        </p:nvSpPr>
        <p:spPr>
          <a:xfrm>
            <a:off x="930698" y="2089406"/>
            <a:ext cx="2282389" cy="516805"/>
          </a:xfrm>
          <a:prstGeom prst="wedgeRoundRectCallout">
            <a:avLst>
              <a:gd name="adj1" fmla="val -41894"/>
              <a:gd name="adj2" fmla="val 9018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8154369-0934-4676-A182-06E617E6035E}"/>
              </a:ext>
            </a:extLst>
          </p:cNvPr>
          <p:cNvSpPr txBox="1"/>
          <p:nvPr/>
        </p:nvSpPr>
        <p:spPr>
          <a:xfrm>
            <a:off x="950143" y="2045123"/>
            <a:ext cx="2359350" cy="577081"/>
          </a:xfrm>
          <a:prstGeom prst="rect">
            <a:avLst/>
          </a:prstGeom>
          <a:noFill/>
        </p:spPr>
        <p:txBody>
          <a:bodyPr wrap="square" rtlCol="0">
            <a:spAutoFit/>
          </a:bodyPr>
          <a:lstStyle/>
          <a:p>
            <a:r>
              <a:rPr lang="ja-JP" altLang="en-US" sz="1050" dirty="0"/>
              <a:t>保護にレイケム熱圧縮チューブ使用する場合はこの段階で</a:t>
            </a:r>
            <a:r>
              <a:rPr lang="en-US" altLang="ja-JP" sz="1050" dirty="0" err="1"/>
              <a:t>Seacable</a:t>
            </a:r>
            <a:r>
              <a:rPr lang="ja-JP" altLang="en-US" sz="1050" dirty="0"/>
              <a:t> にレイケム熱圧縮チューブを通しておく。</a:t>
            </a:r>
            <a:endParaRPr kumimoji="1" lang="ja-JP" altLang="en-US" sz="1050" dirty="0"/>
          </a:p>
        </p:txBody>
      </p:sp>
      <p:sp>
        <p:nvSpPr>
          <p:cNvPr id="23" name="吹き出し: 角を丸めた四角形 22">
            <a:extLst>
              <a:ext uri="{FF2B5EF4-FFF2-40B4-BE49-F238E27FC236}">
                <a16:creationId xmlns:a16="http://schemas.microsoft.com/office/drawing/2014/main" id="{32920726-3A11-48C0-9884-3D4FABAA4D9F}"/>
              </a:ext>
            </a:extLst>
          </p:cNvPr>
          <p:cNvSpPr/>
          <p:nvPr/>
        </p:nvSpPr>
        <p:spPr>
          <a:xfrm>
            <a:off x="7560408" y="2463437"/>
            <a:ext cx="1497391" cy="680094"/>
          </a:xfrm>
          <a:prstGeom prst="wedgeRoundRectCallout">
            <a:avLst>
              <a:gd name="adj1" fmla="val 5756"/>
              <a:gd name="adj2" fmla="val 417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26EEAFB-529B-481F-9167-725BE468FB1E}"/>
              </a:ext>
            </a:extLst>
          </p:cNvPr>
          <p:cNvSpPr txBox="1"/>
          <p:nvPr/>
        </p:nvSpPr>
        <p:spPr>
          <a:xfrm>
            <a:off x="7614463" y="2497200"/>
            <a:ext cx="1653662" cy="646331"/>
          </a:xfrm>
          <a:prstGeom prst="rect">
            <a:avLst/>
          </a:prstGeom>
          <a:noFill/>
        </p:spPr>
        <p:txBody>
          <a:bodyPr wrap="square" rtlCol="0">
            <a:spAutoFit/>
          </a:bodyPr>
          <a:lstStyle/>
          <a:p>
            <a:r>
              <a:rPr lang="ja-JP" altLang="en-US" sz="1200" dirty="0"/>
              <a:t>芯線と</a:t>
            </a:r>
            <a:r>
              <a:rPr lang="en-US" altLang="ja-JP" sz="1200" dirty="0" err="1"/>
              <a:t>Seacable</a:t>
            </a:r>
            <a:r>
              <a:rPr lang="ja-JP" altLang="en-US" sz="1200" dirty="0"/>
              <a:t>の</a:t>
            </a:r>
            <a:endParaRPr lang="en-US" altLang="ja-JP" sz="1200" dirty="0"/>
          </a:p>
          <a:p>
            <a:r>
              <a:rPr lang="ja-JP" altLang="en-US" sz="1200" dirty="0"/>
              <a:t>黒線をスリーブに</a:t>
            </a:r>
            <a:endParaRPr lang="en-US" altLang="ja-JP" sz="1200" dirty="0"/>
          </a:p>
          <a:p>
            <a:r>
              <a:rPr kumimoji="1" lang="ja-JP" altLang="en-US" sz="1200" dirty="0"/>
              <a:t>通しかしめる</a:t>
            </a:r>
            <a:r>
              <a:rPr lang="ja-JP" altLang="en-US" sz="1200" dirty="0"/>
              <a:t>。</a:t>
            </a:r>
            <a:endParaRPr kumimoji="1" lang="ja-JP" altLang="en-US" sz="1200" dirty="0"/>
          </a:p>
        </p:txBody>
      </p:sp>
      <p:sp>
        <p:nvSpPr>
          <p:cNvPr id="25" name="吹き出し: 角を丸めた四角形 24">
            <a:extLst>
              <a:ext uri="{FF2B5EF4-FFF2-40B4-BE49-F238E27FC236}">
                <a16:creationId xmlns:a16="http://schemas.microsoft.com/office/drawing/2014/main" id="{75013D1E-C091-40CB-8CCC-B5D37A6787A8}"/>
              </a:ext>
            </a:extLst>
          </p:cNvPr>
          <p:cNvSpPr/>
          <p:nvPr/>
        </p:nvSpPr>
        <p:spPr>
          <a:xfrm>
            <a:off x="2349363" y="5733596"/>
            <a:ext cx="1417314" cy="643551"/>
          </a:xfrm>
          <a:prstGeom prst="wedgeRoundRectCallout">
            <a:avLst>
              <a:gd name="adj1" fmla="val -83032"/>
              <a:gd name="adj2" fmla="val -16388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58AD7CA-E617-4C5A-833E-860C281F0FA1}"/>
              </a:ext>
            </a:extLst>
          </p:cNvPr>
          <p:cNvSpPr txBox="1"/>
          <p:nvPr/>
        </p:nvSpPr>
        <p:spPr>
          <a:xfrm>
            <a:off x="2331139" y="5733596"/>
            <a:ext cx="1455104" cy="646331"/>
          </a:xfrm>
          <a:prstGeom prst="rect">
            <a:avLst/>
          </a:prstGeom>
          <a:noFill/>
        </p:spPr>
        <p:txBody>
          <a:bodyPr wrap="square" rtlCol="0">
            <a:spAutoFit/>
          </a:bodyPr>
          <a:lstStyle/>
          <a:p>
            <a:r>
              <a:rPr lang="ja-JP" altLang="en-US" sz="1200" dirty="0"/>
              <a:t>かしめた部分周辺にブチル</a:t>
            </a:r>
            <a:r>
              <a:rPr kumimoji="1" lang="ja-JP" altLang="en-US" sz="1200" dirty="0"/>
              <a:t>ゴムテープを巻く。</a:t>
            </a:r>
          </a:p>
        </p:txBody>
      </p:sp>
      <p:sp>
        <p:nvSpPr>
          <p:cNvPr id="27" name="テキスト ボックス 26">
            <a:extLst>
              <a:ext uri="{FF2B5EF4-FFF2-40B4-BE49-F238E27FC236}">
                <a16:creationId xmlns:a16="http://schemas.microsoft.com/office/drawing/2014/main" id="{813E1CA0-0F4D-49B8-8EFA-351981C5C71D}"/>
              </a:ext>
            </a:extLst>
          </p:cNvPr>
          <p:cNvSpPr txBox="1"/>
          <p:nvPr/>
        </p:nvSpPr>
        <p:spPr>
          <a:xfrm>
            <a:off x="593150" y="6388182"/>
            <a:ext cx="3173526" cy="461665"/>
          </a:xfrm>
          <a:prstGeom prst="rect">
            <a:avLst/>
          </a:prstGeom>
          <a:noFill/>
        </p:spPr>
        <p:txBody>
          <a:bodyPr wrap="square" rtlCol="0">
            <a:spAutoFit/>
          </a:bodyPr>
          <a:lstStyle/>
          <a:p>
            <a:r>
              <a:rPr lang="en-US" altLang="ja-JP" sz="1200" b="1" dirty="0">
                <a:solidFill>
                  <a:srgbClr val="FF0000"/>
                </a:solidFill>
              </a:rPr>
              <a:t>※</a:t>
            </a:r>
            <a:r>
              <a:rPr lang="ja-JP" altLang="en-US" sz="1200" b="1" dirty="0">
                <a:solidFill>
                  <a:srgbClr val="FF0000"/>
                </a:solidFill>
              </a:rPr>
              <a:t>ブチルゴムテープを巻く部分は、巻く前に</a:t>
            </a:r>
            <a:endParaRPr lang="en-US" altLang="ja-JP" sz="1200" b="1" dirty="0">
              <a:solidFill>
                <a:srgbClr val="FF0000"/>
              </a:solidFill>
            </a:endParaRPr>
          </a:p>
          <a:p>
            <a:r>
              <a:rPr lang="ja-JP" altLang="en-US" sz="1200" b="1" dirty="0">
                <a:solidFill>
                  <a:srgbClr val="FF0000"/>
                </a:solidFill>
              </a:rPr>
              <a:t>アルコールで拭いて汚れを落とす。</a:t>
            </a:r>
            <a:endParaRPr kumimoji="1" lang="ja-JP" altLang="en-US" sz="1200" b="1" dirty="0">
              <a:solidFill>
                <a:srgbClr val="FF0000"/>
              </a:solidFill>
            </a:endParaRPr>
          </a:p>
        </p:txBody>
      </p:sp>
      <p:pic>
        <p:nvPicPr>
          <p:cNvPr id="4" name="図 3" descr="室内, 壁 が含まれている画像&#10;&#10;自動的に生成された説明">
            <a:extLst>
              <a:ext uri="{FF2B5EF4-FFF2-40B4-BE49-F238E27FC236}">
                <a16:creationId xmlns:a16="http://schemas.microsoft.com/office/drawing/2014/main" id="{5B139B85-2EF7-4DD2-9AE3-860FD97E6E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42" t="9854" r="20657" b="41834"/>
          <a:stretch/>
        </p:blipFill>
        <p:spPr>
          <a:xfrm>
            <a:off x="162815" y="575520"/>
            <a:ext cx="3189431" cy="1412048"/>
          </a:xfrm>
          <a:prstGeom prst="rect">
            <a:avLst/>
          </a:prstGeom>
        </p:spPr>
      </p:pic>
      <p:sp>
        <p:nvSpPr>
          <p:cNvPr id="16" name="テキスト ボックス 15">
            <a:extLst>
              <a:ext uri="{FF2B5EF4-FFF2-40B4-BE49-F238E27FC236}">
                <a16:creationId xmlns:a16="http://schemas.microsoft.com/office/drawing/2014/main" id="{04EC301C-5EA2-4FB7-952B-9ABE015784AF}"/>
              </a:ext>
            </a:extLst>
          </p:cNvPr>
          <p:cNvSpPr txBox="1"/>
          <p:nvPr/>
        </p:nvSpPr>
        <p:spPr>
          <a:xfrm>
            <a:off x="85482" y="291462"/>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20</a:t>
            </a:r>
            <a:endParaRPr kumimoji="1" lang="ja-JP" altLang="en-US" sz="3600" dirty="0"/>
          </a:p>
        </p:txBody>
      </p:sp>
      <p:sp>
        <p:nvSpPr>
          <p:cNvPr id="29" name="吹き出し: 角を丸めた四角形 28">
            <a:extLst>
              <a:ext uri="{FF2B5EF4-FFF2-40B4-BE49-F238E27FC236}">
                <a16:creationId xmlns:a16="http://schemas.microsoft.com/office/drawing/2014/main" id="{35DDEE58-45DB-4B83-B2AD-B3F50AABB481}"/>
              </a:ext>
            </a:extLst>
          </p:cNvPr>
          <p:cNvSpPr/>
          <p:nvPr/>
        </p:nvSpPr>
        <p:spPr>
          <a:xfrm>
            <a:off x="771035" y="279055"/>
            <a:ext cx="3131017" cy="681196"/>
          </a:xfrm>
          <a:prstGeom prst="wedgeRoundRectCallout">
            <a:avLst>
              <a:gd name="adj1" fmla="val 599"/>
              <a:gd name="adj2" fmla="val 454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9CA14DE-D44D-4D20-9151-E82F0BD03A67}"/>
              </a:ext>
            </a:extLst>
          </p:cNvPr>
          <p:cNvSpPr txBox="1"/>
          <p:nvPr/>
        </p:nvSpPr>
        <p:spPr>
          <a:xfrm>
            <a:off x="840070" y="302685"/>
            <a:ext cx="3107560" cy="646331"/>
          </a:xfrm>
          <a:prstGeom prst="rect">
            <a:avLst/>
          </a:prstGeom>
          <a:noFill/>
        </p:spPr>
        <p:txBody>
          <a:bodyPr wrap="square" rtlCol="0">
            <a:spAutoFit/>
          </a:bodyPr>
          <a:lstStyle/>
          <a:p>
            <a:r>
              <a:rPr lang="en-US" altLang="ja-JP" sz="1200" dirty="0" err="1"/>
              <a:t>Seacable</a:t>
            </a:r>
            <a:r>
              <a:rPr lang="ja-JP" altLang="en-US" sz="1200" dirty="0"/>
              <a:t> 先端の</a:t>
            </a:r>
            <a:r>
              <a:rPr lang="ja-JP" altLang="en-US" sz="1200" b="1" dirty="0">
                <a:solidFill>
                  <a:srgbClr val="00B0F0"/>
                </a:solidFill>
              </a:rPr>
              <a:t>被覆を剥く</a:t>
            </a:r>
            <a:r>
              <a:rPr lang="ja-JP" altLang="en-US" sz="1200" dirty="0"/>
              <a:t>。黒線は白線より約</a:t>
            </a:r>
            <a:r>
              <a:rPr lang="en-US" altLang="ja-JP" sz="1200" dirty="0"/>
              <a:t>3cm</a:t>
            </a:r>
            <a:r>
              <a:rPr lang="ja-JP" altLang="en-US" sz="1200" dirty="0"/>
              <a:t>短くカットする。</a:t>
            </a:r>
            <a:endParaRPr lang="en-US" altLang="ja-JP" sz="1200" dirty="0"/>
          </a:p>
          <a:p>
            <a:r>
              <a:rPr kumimoji="1" lang="en-US" altLang="ja-JP" sz="1200" b="1" dirty="0">
                <a:solidFill>
                  <a:srgbClr val="00B0F0"/>
                </a:solidFill>
              </a:rPr>
              <a:t>※</a:t>
            </a:r>
            <a:r>
              <a:rPr kumimoji="1" lang="ja-JP" altLang="en-US" sz="1200" b="1" dirty="0">
                <a:solidFill>
                  <a:srgbClr val="00B0F0"/>
                </a:solidFill>
              </a:rPr>
              <a:t>半自動ワイヤーストリッパー</a:t>
            </a:r>
            <a:r>
              <a:rPr kumimoji="1" lang="en-US" altLang="ja-JP" sz="1200" b="1" dirty="0">
                <a:solidFill>
                  <a:srgbClr val="00B0F0"/>
                </a:solidFill>
              </a:rPr>
              <a:t>(</a:t>
            </a:r>
            <a:r>
              <a:rPr kumimoji="1" lang="ja-JP" altLang="en-US" sz="1200" b="1" dirty="0">
                <a:solidFill>
                  <a:srgbClr val="00B0F0"/>
                </a:solidFill>
              </a:rPr>
              <a:t>穴</a:t>
            </a:r>
            <a:r>
              <a:rPr kumimoji="1" lang="en-US" altLang="ja-JP" sz="1200" b="1" dirty="0">
                <a:solidFill>
                  <a:srgbClr val="00B0F0"/>
                </a:solidFill>
              </a:rPr>
              <a:t>2.0</a:t>
            </a:r>
            <a:r>
              <a:rPr kumimoji="1" lang="ja-JP" altLang="en-US" sz="1200" b="1" dirty="0">
                <a:solidFill>
                  <a:srgbClr val="00B0F0"/>
                </a:solidFill>
              </a:rPr>
              <a:t>）で剝く。</a:t>
            </a:r>
          </a:p>
        </p:txBody>
      </p:sp>
      <p:sp>
        <p:nvSpPr>
          <p:cNvPr id="30" name="テキスト ボックス 29">
            <a:extLst>
              <a:ext uri="{FF2B5EF4-FFF2-40B4-BE49-F238E27FC236}">
                <a16:creationId xmlns:a16="http://schemas.microsoft.com/office/drawing/2014/main" id="{235D9A7D-B02B-4C20-93E3-C94F4420D788}"/>
              </a:ext>
            </a:extLst>
          </p:cNvPr>
          <p:cNvSpPr txBox="1"/>
          <p:nvPr/>
        </p:nvSpPr>
        <p:spPr>
          <a:xfrm>
            <a:off x="2575281" y="1351791"/>
            <a:ext cx="1653662" cy="276999"/>
          </a:xfrm>
          <a:prstGeom prst="rect">
            <a:avLst/>
          </a:prstGeom>
          <a:noFill/>
        </p:spPr>
        <p:txBody>
          <a:bodyPr wrap="square" rtlCol="0">
            <a:spAutoFit/>
          </a:bodyPr>
          <a:lstStyle/>
          <a:p>
            <a:r>
              <a:rPr lang="ja-JP" altLang="en-US" sz="1200" dirty="0"/>
              <a:t>約３</a:t>
            </a:r>
            <a:r>
              <a:rPr lang="en-US" altLang="ja-JP" sz="1200" dirty="0"/>
              <a:t>cm</a:t>
            </a:r>
          </a:p>
        </p:txBody>
      </p:sp>
      <p:cxnSp>
        <p:nvCxnSpPr>
          <p:cNvPr id="33" name="直線コネクタ 32">
            <a:extLst>
              <a:ext uri="{FF2B5EF4-FFF2-40B4-BE49-F238E27FC236}">
                <a16:creationId xmlns:a16="http://schemas.microsoft.com/office/drawing/2014/main" id="{C9045C81-4010-4C3C-B2B5-1C2A5295BC27}"/>
              </a:ext>
            </a:extLst>
          </p:cNvPr>
          <p:cNvCxnSpPr>
            <a:cxnSpLocks/>
          </p:cNvCxnSpPr>
          <p:nvPr/>
        </p:nvCxnSpPr>
        <p:spPr>
          <a:xfrm flipV="1">
            <a:off x="2411760" y="1374262"/>
            <a:ext cx="0" cy="2990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84F4DE5C-D8D1-4C06-B675-3A9BE3603BEA}"/>
              </a:ext>
            </a:extLst>
          </p:cNvPr>
          <p:cNvCxnSpPr/>
          <p:nvPr/>
        </p:nvCxnSpPr>
        <p:spPr>
          <a:xfrm>
            <a:off x="2412686" y="1370814"/>
            <a:ext cx="878289" cy="1857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39" name="円弧 38">
            <a:extLst>
              <a:ext uri="{FF2B5EF4-FFF2-40B4-BE49-F238E27FC236}">
                <a16:creationId xmlns:a16="http://schemas.microsoft.com/office/drawing/2014/main" id="{DD4AF6B8-7FA8-4FCA-956A-11DDA55E98A6}"/>
              </a:ext>
            </a:extLst>
          </p:cNvPr>
          <p:cNvSpPr/>
          <p:nvPr/>
        </p:nvSpPr>
        <p:spPr>
          <a:xfrm rot="5400000">
            <a:off x="2970101" y="1164328"/>
            <a:ext cx="201794" cy="45013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highlight>
                <a:srgbClr val="000000"/>
              </a:highlight>
            </a:endParaRPr>
          </a:p>
        </p:txBody>
      </p:sp>
      <p:sp>
        <p:nvSpPr>
          <p:cNvPr id="40" name="円弧 39">
            <a:extLst>
              <a:ext uri="{FF2B5EF4-FFF2-40B4-BE49-F238E27FC236}">
                <a16:creationId xmlns:a16="http://schemas.microsoft.com/office/drawing/2014/main" id="{A997EF3B-9F5B-4E50-BFA8-FAF3D09A9080}"/>
              </a:ext>
            </a:extLst>
          </p:cNvPr>
          <p:cNvSpPr/>
          <p:nvPr/>
        </p:nvSpPr>
        <p:spPr>
          <a:xfrm rot="5400000" flipV="1">
            <a:off x="2527810" y="1152710"/>
            <a:ext cx="218035" cy="450135"/>
          </a:xfrm>
          <a:prstGeom prst="arc">
            <a:avLst>
              <a:gd name="adj1" fmla="val 16200000"/>
              <a:gd name="adj2" fmla="val 196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highlight>
                <a:srgbClr val="000000"/>
              </a:highlight>
            </a:endParaRPr>
          </a:p>
        </p:txBody>
      </p:sp>
      <p:sp>
        <p:nvSpPr>
          <p:cNvPr id="41" name="テキスト ボックス 40">
            <a:extLst>
              <a:ext uri="{FF2B5EF4-FFF2-40B4-BE49-F238E27FC236}">
                <a16:creationId xmlns:a16="http://schemas.microsoft.com/office/drawing/2014/main" id="{2FAA2FC8-B82F-47FE-921A-0715E81AE312}"/>
              </a:ext>
            </a:extLst>
          </p:cNvPr>
          <p:cNvSpPr txBox="1"/>
          <p:nvPr/>
        </p:nvSpPr>
        <p:spPr>
          <a:xfrm>
            <a:off x="6884443" y="855628"/>
            <a:ext cx="652743" cy="646331"/>
          </a:xfrm>
          <a:prstGeom prst="rect">
            <a:avLst/>
          </a:prstGeom>
          <a:solidFill>
            <a:schemeClr val="accent5">
              <a:lumMod val="40000"/>
              <a:lumOff val="60000"/>
            </a:schemeClr>
          </a:solidFill>
        </p:spPr>
        <p:txBody>
          <a:bodyPr wrap="none" rtlCol="0">
            <a:spAutoFit/>
          </a:bodyPr>
          <a:lstStyle/>
          <a:p>
            <a:r>
              <a:rPr lang="en-US" altLang="ja-JP" sz="3600" dirty="0"/>
              <a:t>22</a:t>
            </a:r>
            <a:endParaRPr kumimoji="1" lang="ja-JP" altLang="en-US" sz="3600" dirty="0"/>
          </a:p>
        </p:txBody>
      </p:sp>
      <p:sp>
        <p:nvSpPr>
          <p:cNvPr id="42" name="円弧 41">
            <a:extLst>
              <a:ext uri="{FF2B5EF4-FFF2-40B4-BE49-F238E27FC236}">
                <a16:creationId xmlns:a16="http://schemas.microsoft.com/office/drawing/2014/main" id="{9A88DCE2-AED7-46D4-B928-B61770201101}"/>
              </a:ext>
            </a:extLst>
          </p:cNvPr>
          <p:cNvSpPr/>
          <p:nvPr/>
        </p:nvSpPr>
        <p:spPr>
          <a:xfrm rot="5400000" flipH="1" flipV="1">
            <a:off x="1813980" y="578505"/>
            <a:ext cx="264271" cy="1123567"/>
          </a:xfrm>
          <a:prstGeom prst="arc">
            <a:avLst>
              <a:gd name="adj1" fmla="val 16200000"/>
              <a:gd name="adj2" fmla="val 196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highlight>
                <a:srgbClr val="000000"/>
              </a:highlight>
            </a:endParaRPr>
          </a:p>
        </p:txBody>
      </p:sp>
      <p:sp>
        <p:nvSpPr>
          <p:cNvPr id="44" name="円弧 43">
            <a:extLst>
              <a:ext uri="{FF2B5EF4-FFF2-40B4-BE49-F238E27FC236}">
                <a16:creationId xmlns:a16="http://schemas.microsoft.com/office/drawing/2014/main" id="{C34B5E9A-7CBD-4D63-A638-202370FAB7D3}"/>
              </a:ext>
            </a:extLst>
          </p:cNvPr>
          <p:cNvSpPr/>
          <p:nvPr/>
        </p:nvSpPr>
        <p:spPr>
          <a:xfrm rot="6213836" flipH="1">
            <a:off x="2638884" y="776839"/>
            <a:ext cx="389466" cy="95874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highlight>
                <a:srgbClr val="000000"/>
              </a:highlight>
            </a:endParaRPr>
          </a:p>
        </p:txBody>
      </p:sp>
      <p:sp>
        <p:nvSpPr>
          <p:cNvPr id="46" name="テキスト ボックス 45">
            <a:extLst>
              <a:ext uri="{FF2B5EF4-FFF2-40B4-BE49-F238E27FC236}">
                <a16:creationId xmlns:a16="http://schemas.microsoft.com/office/drawing/2014/main" id="{370F1063-B2BE-4AF3-89A3-CCEBAEBF6657}"/>
              </a:ext>
            </a:extLst>
          </p:cNvPr>
          <p:cNvSpPr txBox="1"/>
          <p:nvPr/>
        </p:nvSpPr>
        <p:spPr>
          <a:xfrm>
            <a:off x="2117281" y="908642"/>
            <a:ext cx="1653662" cy="276999"/>
          </a:xfrm>
          <a:prstGeom prst="rect">
            <a:avLst/>
          </a:prstGeom>
          <a:noFill/>
        </p:spPr>
        <p:txBody>
          <a:bodyPr wrap="square" rtlCol="0">
            <a:spAutoFit/>
          </a:bodyPr>
          <a:lstStyle/>
          <a:p>
            <a:r>
              <a:rPr lang="ja-JP" altLang="en-US" sz="1200" dirty="0"/>
              <a:t>約７</a:t>
            </a:r>
            <a:r>
              <a:rPr lang="en-US" altLang="ja-JP" sz="1200" dirty="0"/>
              <a:t>cm</a:t>
            </a:r>
          </a:p>
        </p:txBody>
      </p:sp>
      <p:sp>
        <p:nvSpPr>
          <p:cNvPr id="38" name="テキスト ボックス 37">
            <a:extLst>
              <a:ext uri="{FF2B5EF4-FFF2-40B4-BE49-F238E27FC236}">
                <a16:creationId xmlns:a16="http://schemas.microsoft.com/office/drawing/2014/main" id="{1EA0E94C-063D-45D8-9190-1A65525AA0D9}"/>
              </a:ext>
            </a:extLst>
          </p:cNvPr>
          <p:cNvSpPr txBox="1"/>
          <p:nvPr/>
        </p:nvSpPr>
        <p:spPr>
          <a:xfrm>
            <a:off x="143372" y="3278695"/>
            <a:ext cx="2693366" cy="276999"/>
          </a:xfrm>
          <a:prstGeom prst="rect">
            <a:avLst/>
          </a:prstGeom>
          <a:noFill/>
        </p:spPr>
        <p:txBody>
          <a:bodyPr wrap="none" rtlCol="0">
            <a:spAutoFit/>
          </a:bodyPr>
          <a:lstStyle/>
          <a:p>
            <a:r>
              <a:rPr lang="en-US" altLang="ja-JP" sz="1200" b="1" dirty="0">
                <a:solidFill>
                  <a:srgbClr val="FF0000"/>
                </a:solidFill>
              </a:rPr>
              <a:t>※</a:t>
            </a:r>
            <a:r>
              <a:rPr lang="ja-JP" altLang="en-US" sz="1200" b="1" dirty="0">
                <a:solidFill>
                  <a:srgbClr val="FF0000"/>
                </a:solidFill>
              </a:rPr>
              <a:t>保護にホース使用の場合は</a:t>
            </a:r>
            <a:r>
              <a:rPr kumimoji="1" lang="ja-JP" altLang="en-US" sz="1200" b="1" dirty="0">
                <a:solidFill>
                  <a:srgbClr val="FF0000"/>
                </a:solidFill>
              </a:rPr>
              <a:t>必要なし</a:t>
            </a:r>
          </a:p>
        </p:txBody>
      </p:sp>
      <p:sp>
        <p:nvSpPr>
          <p:cNvPr id="32" name="四角形: 角を丸くする 31">
            <a:extLst>
              <a:ext uri="{FF2B5EF4-FFF2-40B4-BE49-F238E27FC236}">
                <a16:creationId xmlns:a16="http://schemas.microsoft.com/office/drawing/2014/main" id="{BCB8AD75-0EE8-8E49-48E4-796B0CC7E73D}"/>
              </a:ext>
            </a:extLst>
          </p:cNvPr>
          <p:cNvSpPr/>
          <p:nvPr/>
        </p:nvSpPr>
        <p:spPr>
          <a:xfrm>
            <a:off x="4006171" y="4664848"/>
            <a:ext cx="4922313" cy="1789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51337740-ED4D-9597-E96D-96D7C0710EEB}"/>
              </a:ext>
            </a:extLst>
          </p:cNvPr>
          <p:cNvSpPr txBox="1"/>
          <p:nvPr/>
        </p:nvSpPr>
        <p:spPr>
          <a:xfrm>
            <a:off x="4323502" y="4766126"/>
            <a:ext cx="4287650" cy="1600438"/>
          </a:xfrm>
          <a:prstGeom prst="rect">
            <a:avLst/>
          </a:prstGeom>
          <a:solidFill>
            <a:schemeClr val="bg1"/>
          </a:solidFill>
        </p:spPr>
        <p:txBody>
          <a:bodyPr wrap="square" rtlCol="0">
            <a:spAutoFit/>
          </a:bodyPr>
          <a:lstStyle/>
          <a:p>
            <a:r>
              <a:rPr lang="ja-JP" altLang="en-US" sz="1400" b="1" dirty="0"/>
              <a:t>＜スリーブをかしめる前後の流れ＞</a:t>
            </a:r>
            <a:endParaRPr lang="en-US" altLang="ja-JP" sz="1400" b="1" dirty="0"/>
          </a:p>
          <a:p>
            <a:r>
              <a:rPr lang="ja-JP" altLang="en-US" sz="1400" b="1" dirty="0"/>
              <a:t>芯線と素線に熱収縮チューブ（太）を通す。</a:t>
            </a:r>
            <a:endParaRPr lang="en-US" altLang="ja-JP" sz="1400" b="1" dirty="0"/>
          </a:p>
          <a:p>
            <a:r>
              <a:rPr lang="ja-JP" altLang="en-US" sz="1400" b="1" dirty="0"/>
              <a:t>芯線（黒）と</a:t>
            </a:r>
            <a:r>
              <a:rPr lang="en-US" altLang="ja-JP" sz="1400" b="1" dirty="0" err="1"/>
              <a:t>Seacable</a:t>
            </a:r>
            <a:r>
              <a:rPr lang="ja-JP" altLang="en-US" sz="1400" b="1" dirty="0"/>
              <a:t>の黒線をスリーブに</a:t>
            </a:r>
            <a:r>
              <a:rPr kumimoji="1" lang="ja-JP" altLang="en-US" sz="1400" b="1" dirty="0"/>
              <a:t>通しかしめる</a:t>
            </a:r>
            <a:r>
              <a:rPr lang="ja-JP" altLang="en-US" sz="1400" b="1" dirty="0"/>
              <a:t>。</a:t>
            </a:r>
            <a:endParaRPr lang="en-US" altLang="ja-JP" sz="1400" b="1" dirty="0"/>
          </a:p>
          <a:p>
            <a:r>
              <a:rPr lang="ja-JP" altLang="en-US" sz="1400" b="1" dirty="0"/>
              <a:t>素線と</a:t>
            </a:r>
            <a:r>
              <a:rPr lang="en-US" altLang="ja-JP" sz="1400" b="1" dirty="0" err="1"/>
              <a:t>Seacable</a:t>
            </a:r>
            <a:r>
              <a:rPr lang="ja-JP" altLang="en-US" sz="1400" b="1" dirty="0"/>
              <a:t>の白線をスリーブに</a:t>
            </a:r>
            <a:r>
              <a:rPr kumimoji="1" lang="ja-JP" altLang="en-US" sz="1400" b="1" dirty="0"/>
              <a:t>通しかしめる</a:t>
            </a:r>
            <a:r>
              <a:rPr lang="ja-JP" altLang="en-US" sz="1400" b="1" dirty="0"/>
              <a:t>。</a:t>
            </a:r>
            <a:endParaRPr lang="en-US" altLang="ja-JP" sz="1400" b="1" dirty="0"/>
          </a:p>
          <a:p>
            <a:r>
              <a:rPr kumimoji="1" lang="ja-JP" altLang="en-US" sz="1400" b="1" dirty="0"/>
              <a:t>自己融着テープを巻く。</a:t>
            </a:r>
            <a:endParaRPr kumimoji="1" lang="en-US" altLang="ja-JP" sz="1400" b="1" dirty="0"/>
          </a:p>
          <a:p>
            <a:r>
              <a:rPr lang="ja-JP" altLang="en-US" sz="1400" b="1" dirty="0"/>
              <a:t>熱収縮チューブ（太）を収縮させる。</a:t>
            </a:r>
            <a:endParaRPr lang="en-US" altLang="ja-JP" sz="1400" b="1" dirty="0"/>
          </a:p>
          <a:p>
            <a:r>
              <a:rPr kumimoji="1" lang="ja-JP" altLang="en-US" sz="1400" b="1" dirty="0"/>
              <a:t>自己融着テープを巻く。</a:t>
            </a:r>
            <a:endParaRPr kumimoji="1" lang="en-US" altLang="ja-JP" sz="1400" b="1" dirty="0"/>
          </a:p>
        </p:txBody>
      </p:sp>
    </p:spTree>
    <p:extLst>
      <p:ext uri="{BB962C8B-B14F-4D97-AF65-F5344CB8AC3E}">
        <p14:creationId xmlns:p14="http://schemas.microsoft.com/office/powerpoint/2010/main" val="49779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室内, 壁, 床 が含まれている画像&#10;&#10;自動的に生成された説明">
            <a:extLst>
              <a:ext uri="{FF2B5EF4-FFF2-40B4-BE49-F238E27FC236}">
                <a16:creationId xmlns:a16="http://schemas.microsoft.com/office/drawing/2014/main" id="{DC8C33A0-86F7-47E9-BBF2-FA438F7172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655" t="34077" r="29059" b="45920"/>
          <a:stretch/>
        </p:blipFill>
        <p:spPr>
          <a:xfrm>
            <a:off x="755576" y="942241"/>
            <a:ext cx="3576036" cy="1831925"/>
          </a:xfrm>
          <a:prstGeom prst="rect">
            <a:avLst/>
          </a:prstGeom>
        </p:spPr>
      </p:pic>
      <p:pic>
        <p:nvPicPr>
          <p:cNvPr id="5" name="図 4" descr="人, 室内, 壁, 台所 が含まれている画像&#10;&#10;自動的に生成された説明">
            <a:extLst>
              <a:ext uri="{FF2B5EF4-FFF2-40B4-BE49-F238E27FC236}">
                <a16:creationId xmlns:a16="http://schemas.microsoft.com/office/drawing/2014/main" id="{3BC762E6-1458-4F22-A9B6-E0A82C7D5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29" t="53995" r="51610" b="1461"/>
          <a:stretch/>
        </p:blipFill>
        <p:spPr>
          <a:xfrm rot="5400000">
            <a:off x="5150933" y="234290"/>
            <a:ext cx="2304257" cy="2494381"/>
          </a:xfrm>
          <a:prstGeom prst="rect">
            <a:avLst/>
          </a:prstGeom>
        </p:spPr>
      </p:pic>
      <p:pic>
        <p:nvPicPr>
          <p:cNvPr id="7" name="図 6" descr="人, 室内, まな が含まれている画像&#10;&#10;自動的に生成された説明">
            <a:extLst>
              <a:ext uri="{FF2B5EF4-FFF2-40B4-BE49-F238E27FC236}">
                <a16:creationId xmlns:a16="http://schemas.microsoft.com/office/drawing/2014/main" id="{D6E38660-2AF5-41C6-8764-C0F97AA4C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89" t="3500" r="17689" b="1400"/>
          <a:stretch/>
        </p:blipFill>
        <p:spPr>
          <a:xfrm rot="5400000">
            <a:off x="6261471" y="3561584"/>
            <a:ext cx="3194687" cy="2278613"/>
          </a:xfrm>
          <a:prstGeom prst="rect">
            <a:avLst/>
          </a:prstGeom>
        </p:spPr>
      </p:pic>
      <p:pic>
        <p:nvPicPr>
          <p:cNvPr id="9" name="図 8" descr="人, 室内, まな, 男性 が含まれている画像&#10;&#10;自動的に生成された説明">
            <a:extLst>
              <a:ext uri="{FF2B5EF4-FFF2-40B4-BE49-F238E27FC236}">
                <a16:creationId xmlns:a16="http://schemas.microsoft.com/office/drawing/2014/main" id="{611587B2-2069-4DBA-B1FF-12C259B462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1" t="27680" r="25850" b="16401"/>
          <a:stretch/>
        </p:blipFill>
        <p:spPr>
          <a:xfrm rot="10800000">
            <a:off x="3413549" y="3903072"/>
            <a:ext cx="2862815" cy="1681616"/>
          </a:xfrm>
          <a:prstGeom prst="rect">
            <a:avLst/>
          </a:prstGeom>
        </p:spPr>
      </p:pic>
      <p:sp>
        <p:nvSpPr>
          <p:cNvPr id="8" name="テキスト ボックス 7">
            <a:extLst>
              <a:ext uri="{FF2B5EF4-FFF2-40B4-BE49-F238E27FC236}">
                <a16:creationId xmlns:a16="http://schemas.microsoft.com/office/drawing/2014/main" id="{DEEB83BC-A7FB-41CA-8E8D-54FDE1E97C93}"/>
              </a:ext>
            </a:extLst>
          </p:cNvPr>
          <p:cNvSpPr txBox="1"/>
          <p:nvPr/>
        </p:nvSpPr>
        <p:spPr>
          <a:xfrm>
            <a:off x="2782859" y="6251158"/>
            <a:ext cx="1523174" cy="369332"/>
          </a:xfrm>
          <a:prstGeom prst="rect">
            <a:avLst/>
          </a:prstGeom>
          <a:noFill/>
        </p:spPr>
        <p:txBody>
          <a:bodyPr wrap="none" rtlCol="0">
            <a:spAutoFit/>
          </a:bodyPr>
          <a:lstStyle/>
          <a:p>
            <a:r>
              <a:rPr kumimoji="1" lang="ja-JP" altLang="en-US" dirty="0"/>
              <a:t>次のページへ</a:t>
            </a:r>
          </a:p>
        </p:txBody>
      </p:sp>
      <p:sp>
        <p:nvSpPr>
          <p:cNvPr id="10" name="テキスト ボックス 9">
            <a:extLst>
              <a:ext uri="{FF2B5EF4-FFF2-40B4-BE49-F238E27FC236}">
                <a16:creationId xmlns:a16="http://schemas.microsoft.com/office/drawing/2014/main" id="{79D29F0A-4DCA-4BA7-A333-2580B836101C}"/>
              </a:ext>
            </a:extLst>
          </p:cNvPr>
          <p:cNvSpPr txBox="1"/>
          <p:nvPr/>
        </p:nvSpPr>
        <p:spPr>
          <a:xfrm>
            <a:off x="8665583" y="6435824"/>
            <a:ext cx="508473" cy="369332"/>
          </a:xfrm>
          <a:prstGeom prst="rect">
            <a:avLst/>
          </a:prstGeom>
          <a:noFill/>
        </p:spPr>
        <p:txBody>
          <a:bodyPr wrap="none" rtlCol="0">
            <a:spAutoFit/>
          </a:bodyPr>
          <a:lstStyle/>
          <a:p>
            <a:r>
              <a:rPr kumimoji="1" lang="en-US" altLang="ja-JP" dirty="0"/>
              <a:t>7/8</a:t>
            </a:r>
            <a:endParaRPr kumimoji="1" lang="ja-JP" altLang="en-US" dirty="0"/>
          </a:p>
        </p:txBody>
      </p:sp>
      <p:pic>
        <p:nvPicPr>
          <p:cNvPr id="11" name="図 10">
            <a:extLst>
              <a:ext uri="{FF2B5EF4-FFF2-40B4-BE49-F238E27FC236}">
                <a16:creationId xmlns:a16="http://schemas.microsoft.com/office/drawing/2014/main" id="{70F43CC0-8790-4BA0-BFDD-8A9CBFA038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25" t="44750" r="28738" b="8000"/>
          <a:stretch/>
        </p:blipFill>
        <p:spPr>
          <a:xfrm rot="10800000">
            <a:off x="599346" y="3428856"/>
            <a:ext cx="2541052" cy="1657208"/>
          </a:xfrm>
          <a:prstGeom prst="rect">
            <a:avLst/>
          </a:prstGeom>
        </p:spPr>
      </p:pic>
      <p:pic>
        <p:nvPicPr>
          <p:cNvPr id="12" name="図 11" descr="人, 室内, 壁, 男性 が含まれている画像&#10;&#10;自動的に生成された説明">
            <a:extLst>
              <a:ext uri="{FF2B5EF4-FFF2-40B4-BE49-F238E27FC236}">
                <a16:creationId xmlns:a16="http://schemas.microsoft.com/office/drawing/2014/main" id="{E57FFC44-0C6E-44EB-A115-49FE186098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01" t="35254" r="36350" b="26854"/>
          <a:stretch/>
        </p:blipFill>
        <p:spPr>
          <a:xfrm rot="5400000">
            <a:off x="872111" y="4540573"/>
            <a:ext cx="1980220" cy="2088232"/>
          </a:xfrm>
          <a:prstGeom prst="rect">
            <a:avLst/>
          </a:prstGeom>
        </p:spPr>
      </p:pic>
      <p:sp>
        <p:nvSpPr>
          <p:cNvPr id="13" name="下矢印 11">
            <a:extLst>
              <a:ext uri="{FF2B5EF4-FFF2-40B4-BE49-F238E27FC236}">
                <a16:creationId xmlns:a16="http://schemas.microsoft.com/office/drawing/2014/main" id="{83022064-9DA8-4784-BC1B-4B55DB247E7D}"/>
              </a:ext>
            </a:extLst>
          </p:cNvPr>
          <p:cNvSpPr/>
          <p:nvPr/>
        </p:nvSpPr>
        <p:spPr>
          <a:xfrm rot="16200000">
            <a:off x="4365558" y="1520239"/>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1">
            <a:extLst>
              <a:ext uri="{FF2B5EF4-FFF2-40B4-BE49-F238E27FC236}">
                <a16:creationId xmlns:a16="http://schemas.microsoft.com/office/drawing/2014/main" id="{286BAEF3-8B2E-4BB2-A196-E8AA45AF5A0F}"/>
              </a:ext>
            </a:extLst>
          </p:cNvPr>
          <p:cNvSpPr/>
          <p:nvPr/>
        </p:nvSpPr>
        <p:spPr>
          <a:xfrm rot="20291835">
            <a:off x="6848459" y="2787825"/>
            <a:ext cx="412883" cy="75648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1">
            <a:extLst>
              <a:ext uri="{FF2B5EF4-FFF2-40B4-BE49-F238E27FC236}">
                <a16:creationId xmlns:a16="http://schemas.microsoft.com/office/drawing/2014/main" id="{AE0FE425-DC6D-4BCD-8766-D2DFFEF0CDD9}"/>
              </a:ext>
            </a:extLst>
          </p:cNvPr>
          <p:cNvSpPr/>
          <p:nvPr/>
        </p:nvSpPr>
        <p:spPr>
          <a:xfrm rot="4553268">
            <a:off x="6178745" y="3894350"/>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1">
            <a:extLst>
              <a:ext uri="{FF2B5EF4-FFF2-40B4-BE49-F238E27FC236}">
                <a16:creationId xmlns:a16="http://schemas.microsoft.com/office/drawing/2014/main" id="{FE62BB36-E6BE-4EB2-98EB-D93C58F52FB9}"/>
              </a:ext>
            </a:extLst>
          </p:cNvPr>
          <p:cNvSpPr/>
          <p:nvPr/>
        </p:nvSpPr>
        <p:spPr>
          <a:xfrm rot="5400000">
            <a:off x="3029157" y="4376307"/>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02F8A60-6FF3-4222-81FE-33242CBB5DC0}"/>
              </a:ext>
            </a:extLst>
          </p:cNvPr>
          <p:cNvSpPr txBox="1"/>
          <p:nvPr/>
        </p:nvSpPr>
        <p:spPr>
          <a:xfrm>
            <a:off x="4662661" y="3505410"/>
            <a:ext cx="652743" cy="646331"/>
          </a:xfrm>
          <a:prstGeom prst="rect">
            <a:avLst/>
          </a:prstGeom>
          <a:solidFill>
            <a:schemeClr val="accent5">
              <a:lumMod val="40000"/>
              <a:lumOff val="60000"/>
            </a:schemeClr>
          </a:solidFill>
        </p:spPr>
        <p:txBody>
          <a:bodyPr wrap="none" rtlCol="0">
            <a:spAutoFit/>
          </a:bodyPr>
          <a:lstStyle/>
          <a:p>
            <a:r>
              <a:rPr lang="en-US" altLang="ja-JP" sz="3600" dirty="0"/>
              <a:t>28</a:t>
            </a:r>
            <a:endParaRPr kumimoji="1" lang="ja-JP" altLang="en-US" sz="3600" dirty="0"/>
          </a:p>
        </p:txBody>
      </p:sp>
      <p:sp>
        <p:nvSpPr>
          <p:cNvPr id="20" name="テキスト ボックス 19">
            <a:extLst>
              <a:ext uri="{FF2B5EF4-FFF2-40B4-BE49-F238E27FC236}">
                <a16:creationId xmlns:a16="http://schemas.microsoft.com/office/drawing/2014/main" id="{168C1FCE-C780-4CBD-9739-383BDF7E1E59}"/>
              </a:ext>
            </a:extLst>
          </p:cNvPr>
          <p:cNvSpPr txBox="1"/>
          <p:nvPr/>
        </p:nvSpPr>
        <p:spPr>
          <a:xfrm>
            <a:off x="594044" y="3148773"/>
            <a:ext cx="652743" cy="646331"/>
          </a:xfrm>
          <a:prstGeom prst="rect">
            <a:avLst/>
          </a:prstGeom>
          <a:solidFill>
            <a:schemeClr val="accent5">
              <a:lumMod val="40000"/>
              <a:lumOff val="60000"/>
            </a:schemeClr>
          </a:solidFill>
        </p:spPr>
        <p:txBody>
          <a:bodyPr wrap="none" rtlCol="0">
            <a:spAutoFit/>
          </a:bodyPr>
          <a:lstStyle/>
          <a:p>
            <a:r>
              <a:rPr lang="en-US" altLang="ja-JP" sz="3600" dirty="0"/>
              <a:t>29</a:t>
            </a:r>
            <a:endParaRPr kumimoji="1" lang="ja-JP" altLang="en-US" sz="3600" dirty="0"/>
          </a:p>
        </p:txBody>
      </p:sp>
      <p:sp>
        <p:nvSpPr>
          <p:cNvPr id="23" name="吹き出し: 角を丸めた四角形 22">
            <a:extLst>
              <a:ext uri="{FF2B5EF4-FFF2-40B4-BE49-F238E27FC236}">
                <a16:creationId xmlns:a16="http://schemas.microsoft.com/office/drawing/2014/main" id="{41A991E5-D1C6-41F9-B5CF-F1DC255A8B50}"/>
              </a:ext>
            </a:extLst>
          </p:cNvPr>
          <p:cNvSpPr/>
          <p:nvPr/>
        </p:nvSpPr>
        <p:spPr>
          <a:xfrm>
            <a:off x="6811292" y="40888"/>
            <a:ext cx="1689817" cy="972185"/>
          </a:xfrm>
          <a:prstGeom prst="wedgeRoundRectCallout">
            <a:avLst>
              <a:gd name="adj1" fmla="val -25223"/>
              <a:gd name="adj2" fmla="val 964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60A83F3-FD34-4EAD-8DB1-02F25983A610}"/>
              </a:ext>
            </a:extLst>
          </p:cNvPr>
          <p:cNvSpPr txBox="1"/>
          <p:nvPr/>
        </p:nvSpPr>
        <p:spPr>
          <a:xfrm>
            <a:off x="6923979" y="44624"/>
            <a:ext cx="1464445" cy="1015663"/>
          </a:xfrm>
          <a:prstGeom prst="rect">
            <a:avLst/>
          </a:prstGeom>
          <a:noFill/>
        </p:spPr>
        <p:txBody>
          <a:bodyPr wrap="square" rtlCol="0">
            <a:spAutoFit/>
          </a:bodyPr>
          <a:lstStyle/>
          <a:p>
            <a:r>
              <a:rPr lang="ja-JP" altLang="en-US" sz="1200" dirty="0"/>
              <a:t>ブチルゴムテープの上から、かしめた部分にヒートガンで熱圧縮チューブを取り付ける。</a:t>
            </a:r>
            <a:endParaRPr kumimoji="1" lang="ja-JP" altLang="en-US" sz="1200" dirty="0"/>
          </a:p>
        </p:txBody>
      </p:sp>
      <p:sp>
        <p:nvSpPr>
          <p:cNvPr id="25" name="吹き出し: 角を丸めた四角形 24">
            <a:extLst>
              <a:ext uri="{FF2B5EF4-FFF2-40B4-BE49-F238E27FC236}">
                <a16:creationId xmlns:a16="http://schemas.microsoft.com/office/drawing/2014/main" id="{3A183D7E-D597-4BD0-B0B9-785BA996DE54}"/>
              </a:ext>
            </a:extLst>
          </p:cNvPr>
          <p:cNvSpPr/>
          <p:nvPr/>
        </p:nvSpPr>
        <p:spPr>
          <a:xfrm>
            <a:off x="7773224" y="3557438"/>
            <a:ext cx="1341745" cy="1002968"/>
          </a:xfrm>
          <a:prstGeom prst="wedgeRoundRectCallout">
            <a:avLst>
              <a:gd name="adj1" fmla="val -29160"/>
              <a:gd name="adj2" fmla="val 1002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DF99ACB2-3C51-4D47-97AB-DFE13FB021F6}"/>
              </a:ext>
            </a:extLst>
          </p:cNvPr>
          <p:cNvSpPr txBox="1"/>
          <p:nvPr/>
        </p:nvSpPr>
        <p:spPr>
          <a:xfrm>
            <a:off x="7773224" y="3557438"/>
            <a:ext cx="1429677" cy="1015663"/>
          </a:xfrm>
          <a:prstGeom prst="rect">
            <a:avLst/>
          </a:prstGeom>
          <a:noFill/>
        </p:spPr>
        <p:txBody>
          <a:bodyPr wrap="square" rtlCol="0">
            <a:spAutoFit/>
          </a:bodyPr>
          <a:lstStyle/>
          <a:p>
            <a:r>
              <a:rPr lang="en-US" altLang="ja-JP" sz="1200" dirty="0" err="1"/>
              <a:t>Seacable</a:t>
            </a:r>
            <a:r>
              <a:rPr lang="ja-JP" altLang="en-US" sz="1200" dirty="0"/>
              <a:t>の白線とかしめるのに、おさまりの良い長さにアース用の素線をカットする。</a:t>
            </a:r>
            <a:endParaRPr kumimoji="1" lang="ja-JP" altLang="en-US" sz="1200" dirty="0"/>
          </a:p>
        </p:txBody>
      </p:sp>
      <p:sp>
        <p:nvSpPr>
          <p:cNvPr id="27" name="吹き出し: 角を丸めた四角形 26">
            <a:extLst>
              <a:ext uri="{FF2B5EF4-FFF2-40B4-BE49-F238E27FC236}">
                <a16:creationId xmlns:a16="http://schemas.microsoft.com/office/drawing/2014/main" id="{136831D1-D343-4BBB-83AA-5DBEE369F49B}"/>
              </a:ext>
            </a:extLst>
          </p:cNvPr>
          <p:cNvSpPr/>
          <p:nvPr/>
        </p:nvSpPr>
        <p:spPr>
          <a:xfrm>
            <a:off x="3913965" y="4700891"/>
            <a:ext cx="1169253" cy="567411"/>
          </a:xfrm>
          <a:prstGeom prst="wedgeRoundRectCallout">
            <a:avLst>
              <a:gd name="adj1" fmla="val 27874"/>
              <a:gd name="adj2" fmla="val -8605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558B26B-D286-48AF-8BB2-03C42B405825}"/>
              </a:ext>
            </a:extLst>
          </p:cNvPr>
          <p:cNvSpPr txBox="1"/>
          <p:nvPr/>
        </p:nvSpPr>
        <p:spPr>
          <a:xfrm>
            <a:off x="3897249" y="4753763"/>
            <a:ext cx="1322823" cy="461665"/>
          </a:xfrm>
          <a:prstGeom prst="rect">
            <a:avLst/>
          </a:prstGeom>
          <a:noFill/>
        </p:spPr>
        <p:txBody>
          <a:bodyPr wrap="square" rtlCol="0">
            <a:spAutoFit/>
          </a:bodyPr>
          <a:lstStyle/>
          <a:p>
            <a:r>
              <a:rPr lang="ja-JP" altLang="en-US" sz="1200" dirty="0"/>
              <a:t>素線に熱圧縮チューブを通す。</a:t>
            </a:r>
            <a:endParaRPr kumimoji="1" lang="ja-JP" altLang="en-US" sz="1200" dirty="0"/>
          </a:p>
        </p:txBody>
      </p:sp>
      <p:sp>
        <p:nvSpPr>
          <p:cNvPr id="29" name="吹き出し: 角を丸めた四角形 28">
            <a:extLst>
              <a:ext uri="{FF2B5EF4-FFF2-40B4-BE49-F238E27FC236}">
                <a16:creationId xmlns:a16="http://schemas.microsoft.com/office/drawing/2014/main" id="{C4C969F0-0428-4588-8E2B-5F648E295DA2}"/>
              </a:ext>
            </a:extLst>
          </p:cNvPr>
          <p:cNvSpPr/>
          <p:nvPr/>
        </p:nvSpPr>
        <p:spPr>
          <a:xfrm>
            <a:off x="2161501" y="2959672"/>
            <a:ext cx="1429077" cy="741749"/>
          </a:xfrm>
          <a:prstGeom prst="wedgeRoundRectCallout">
            <a:avLst>
              <a:gd name="adj1" fmla="val -88552"/>
              <a:gd name="adj2" fmla="val 807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8F0152DC-8729-4861-AA04-1728F0DE2BCB}"/>
              </a:ext>
            </a:extLst>
          </p:cNvPr>
          <p:cNvSpPr txBox="1"/>
          <p:nvPr/>
        </p:nvSpPr>
        <p:spPr>
          <a:xfrm>
            <a:off x="2130919" y="3043591"/>
            <a:ext cx="1653662" cy="646331"/>
          </a:xfrm>
          <a:prstGeom prst="rect">
            <a:avLst/>
          </a:prstGeom>
          <a:noFill/>
        </p:spPr>
        <p:txBody>
          <a:bodyPr wrap="square" rtlCol="0">
            <a:spAutoFit/>
          </a:bodyPr>
          <a:lstStyle/>
          <a:p>
            <a:r>
              <a:rPr lang="ja-JP" altLang="en-US" sz="1200" dirty="0"/>
              <a:t>素線と</a:t>
            </a:r>
            <a:r>
              <a:rPr lang="en-US" altLang="ja-JP" sz="1200" dirty="0" err="1"/>
              <a:t>Seacable</a:t>
            </a:r>
            <a:r>
              <a:rPr lang="ja-JP" altLang="en-US" sz="1200" dirty="0"/>
              <a:t>の</a:t>
            </a:r>
            <a:endParaRPr lang="en-US" altLang="ja-JP" sz="1200" dirty="0"/>
          </a:p>
          <a:p>
            <a:r>
              <a:rPr lang="ja-JP" altLang="en-US" sz="1200" dirty="0"/>
              <a:t>白線をスリーブに通しかしめる。</a:t>
            </a:r>
            <a:endParaRPr kumimoji="1" lang="ja-JP" altLang="en-US" sz="1200" dirty="0"/>
          </a:p>
        </p:txBody>
      </p:sp>
      <p:sp>
        <p:nvSpPr>
          <p:cNvPr id="31" name="吹き出し: 角を丸めた四角形 30">
            <a:extLst>
              <a:ext uri="{FF2B5EF4-FFF2-40B4-BE49-F238E27FC236}">
                <a16:creationId xmlns:a16="http://schemas.microsoft.com/office/drawing/2014/main" id="{5C16E2E9-85AC-461A-9927-1C177ECE7A21}"/>
              </a:ext>
            </a:extLst>
          </p:cNvPr>
          <p:cNvSpPr/>
          <p:nvPr/>
        </p:nvSpPr>
        <p:spPr>
          <a:xfrm>
            <a:off x="1197724" y="5668888"/>
            <a:ext cx="1631927" cy="629346"/>
          </a:xfrm>
          <a:prstGeom prst="wedgeRoundRectCallout">
            <a:avLst>
              <a:gd name="adj1" fmla="val -12592"/>
              <a:gd name="adj2" fmla="val -1249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ED609612-E86A-4465-9759-D38A2F89AB56}"/>
              </a:ext>
            </a:extLst>
          </p:cNvPr>
          <p:cNvSpPr txBox="1"/>
          <p:nvPr/>
        </p:nvSpPr>
        <p:spPr>
          <a:xfrm>
            <a:off x="1187624" y="5728819"/>
            <a:ext cx="1738325" cy="461665"/>
          </a:xfrm>
          <a:prstGeom prst="rect">
            <a:avLst/>
          </a:prstGeom>
          <a:noFill/>
        </p:spPr>
        <p:txBody>
          <a:bodyPr wrap="square" rtlCol="0">
            <a:spAutoFit/>
          </a:bodyPr>
          <a:lstStyle/>
          <a:p>
            <a:r>
              <a:rPr lang="ja-JP" altLang="en-US" sz="1200" dirty="0"/>
              <a:t>かしめた部分周辺に</a:t>
            </a:r>
            <a:endParaRPr lang="en-US" altLang="ja-JP" sz="1200" dirty="0"/>
          </a:p>
          <a:p>
            <a:r>
              <a:rPr lang="ja-JP" altLang="en-US" sz="1200" dirty="0"/>
              <a:t>ブチルゴムテープを巻く。</a:t>
            </a:r>
            <a:endParaRPr kumimoji="1" lang="ja-JP" altLang="en-US" sz="1200" dirty="0"/>
          </a:p>
        </p:txBody>
      </p:sp>
      <p:sp>
        <p:nvSpPr>
          <p:cNvPr id="33" name="テキスト ボックス 32">
            <a:extLst>
              <a:ext uri="{FF2B5EF4-FFF2-40B4-BE49-F238E27FC236}">
                <a16:creationId xmlns:a16="http://schemas.microsoft.com/office/drawing/2014/main" id="{185182D6-D494-464C-A869-151B38854E57}"/>
              </a:ext>
            </a:extLst>
          </p:cNvPr>
          <p:cNvSpPr txBox="1"/>
          <p:nvPr/>
        </p:nvSpPr>
        <p:spPr>
          <a:xfrm>
            <a:off x="2813872" y="5684896"/>
            <a:ext cx="3173526" cy="461665"/>
          </a:xfrm>
          <a:prstGeom prst="rect">
            <a:avLst/>
          </a:prstGeom>
          <a:noFill/>
        </p:spPr>
        <p:txBody>
          <a:bodyPr wrap="square" rtlCol="0">
            <a:spAutoFit/>
          </a:bodyPr>
          <a:lstStyle/>
          <a:p>
            <a:r>
              <a:rPr lang="en-US" altLang="ja-JP" sz="1200" b="1" dirty="0">
                <a:solidFill>
                  <a:srgbClr val="FF0000"/>
                </a:solidFill>
              </a:rPr>
              <a:t>※</a:t>
            </a:r>
            <a:r>
              <a:rPr lang="ja-JP" altLang="en-US" sz="1200" b="1" dirty="0">
                <a:solidFill>
                  <a:srgbClr val="FF0000"/>
                </a:solidFill>
              </a:rPr>
              <a:t>ブチルゴムテープを巻く部分は、巻く前に</a:t>
            </a:r>
            <a:endParaRPr lang="en-US" altLang="ja-JP" sz="1200" b="1" dirty="0">
              <a:solidFill>
                <a:srgbClr val="FF0000"/>
              </a:solidFill>
            </a:endParaRPr>
          </a:p>
          <a:p>
            <a:r>
              <a:rPr lang="ja-JP" altLang="en-US" sz="1200" b="1" dirty="0">
                <a:solidFill>
                  <a:srgbClr val="FF0000"/>
                </a:solidFill>
              </a:rPr>
              <a:t>アルコールで拭いて汚れを落とす。</a:t>
            </a:r>
            <a:endParaRPr kumimoji="1" lang="ja-JP" altLang="en-US" sz="1200" b="1" dirty="0">
              <a:solidFill>
                <a:srgbClr val="FF0000"/>
              </a:solidFill>
            </a:endParaRPr>
          </a:p>
        </p:txBody>
      </p:sp>
      <p:sp>
        <p:nvSpPr>
          <p:cNvPr id="18" name="テキスト ボックス 17">
            <a:extLst>
              <a:ext uri="{FF2B5EF4-FFF2-40B4-BE49-F238E27FC236}">
                <a16:creationId xmlns:a16="http://schemas.microsoft.com/office/drawing/2014/main" id="{6B65880A-68E3-494A-9ABF-B4E84E6AFD2E}"/>
              </a:ext>
            </a:extLst>
          </p:cNvPr>
          <p:cNvSpPr txBox="1"/>
          <p:nvPr/>
        </p:nvSpPr>
        <p:spPr>
          <a:xfrm>
            <a:off x="459007" y="295910"/>
            <a:ext cx="652743" cy="646331"/>
          </a:xfrm>
          <a:prstGeom prst="rect">
            <a:avLst/>
          </a:prstGeom>
          <a:solidFill>
            <a:schemeClr val="accent5">
              <a:lumMod val="40000"/>
              <a:lumOff val="60000"/>
            </a:schemeClr>
          </a:solidFill>
        </p:spPr>
        <p:txBody>
          <a:bodyPr wrap="none" rtlCol="0">
            <a:spAutoFit/>
          </a:bodyPr>
          <a:lstStyle/>
          <a:p>
            <a:r>
              <a:rPr lang="en-US" altLang="ja-JP" sz="3600" dirty="0"/>
              <a:t>24</a:t>
            </a:r>
            <a:endParaRPr kumimoji="1" lang="ja-JP" altLang="en-US" sz="3600" dirty="0"/>
          </a:p>
        </p:txBody>
      </p:sp>
      <p:sp>
        <p:nvSpPr>
          <p:cNvPr id="36" name="吹き出し: 角を丸めた四角形 35">
            <a:extLst>
              <a:ext uri="{FF2B5EF4-FFF2-40B4-BE49-F238E27FC236}">
                <a16:creationId xmlns:a16="http://schemas.microsoft.com/office/drawing/2014/main" id="{4B68F523-1896-47EE-92A8-E98F9107A5AC}"/>
              </a:ext>
            </a:extLst>
          </p:cNvPr>
          <p:cNvSpPr/>
          <p:nvPr/>
        </p:nvSpPr>
        <p:spPr>
          <a:xfrm>
            <a:off x="1197724" y="102778"/>
            <a:ext cx="1642763" cy="1037846"/>
          </a:xfrm>
          <a:prstGeom prst="wedgeRoundRectCallout">
            <a:avLst>
              <a:gd name="adj1" fmla="val 53627"/>
              <a:gd name="adj2" fmla="val 785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856E1B5-053A-4418-BD5D-616EAA39B47A}"/>
              </a:ext>
            </a:extLst>
          </p:cNvPr>
          <p:cNvSpPr txBox="1"/>
          <p:nvPr/>
        </p:nvSpPr>
        <p:spPr>
          <a:xfrm>
            <a:off x="1282387" y="133900"/>
            <a:ext cx="1472126" cy="1015663"/>
          </a:xfrm>
          <a:prstGeom prst="rect">
            <a:avLst/>
          </a:prstGeom>
          <a:noFill/>
        </p:spPr>
        <p:txBody>
          <a:bodyPr wrap="square" rtlCol="0">
            <a:spAutoFit/>
          </a:bodyPr>
          <a:lstStyle/>
          <a:p>
            <a:r>
              <a:rPr lang="ja-JP" altLang="en-US" sz="1200" dirty="0"/>
              <a:t>黒線白線の根元から水が入らないように根元の部分にも巻き、白線の根元まで巻いておく。</a:t>
            </a:r>
            <a:endParaRPr kumimoji="1" lang="ja-JP" altLang="en-US" sz="1200" dirty="0"/>
          </a:p>
        </p:txBody>
      </p:sp>
      <p:sp>
        <p:nvSpPr>
          <p:cNvPr id="37" name="テキスト ボックス 36">
            <a:extLst>
              <a:ext uri="{FF2B5EF4-FFF2-40B4-BE49-F238E27FC236}">
                <a16:creationId xmlns:a16="http://schemas.microsoft.com/office/drawing/2014/main" id="{D5B16086-DB9E-4697-89EC-452B7B39C91E}"/>
              </a:ext>
            </a:extLst>
          </p:cNvPr>
          <p:cNvSpPr txBox="1"/>
          <p:nvPr/>
        </p:nvSpPr>
        <p:spPr>
          <a:xfrm>
            <a:off x="6750245" y="3604516"/>
            <a:ext cx="652743" cy="646331"/>
          </a:xfrm>
          <a:prstGeom prst="rect">
            <a:avLst/>
          </a:prstGeom>
          <a:solidFill>
            <a:schemeClr val="accent5">
              <a:lumMod val="40000"/>
              <a:lumOff val="60000"/>
            </a:schemeClr>
          </a:solidFill>
        </p:spPr>
        <p:txBody>
          <a:bodyPr wrap="none" rtlCol="0">
            <a:spAutoFit/>
          </a:bodyPr>
          <a:lstStyle/>
          <a:p>
            <a:r>
              <a:rPr lang="en-US" altLang="ja-JP" sz="3600" dirty="0"/>
              <a:t>27</a:t>
            </a:r>
            <a:endParaRPr kumimoji="1" lang="ja-JP" altLang="en-US" sz="3600" dirty="0"/>
          </a:p>
        </p:txBody>
      </p:sp>
      <p:pic>
        <p:nvPicPr>
          <p:cNvPr id="2050" name="Picture 2" descr="屋外用ビニールテープNo.22">
            <a:extLst>
              <a:ext uri="{FF2B5EF4-FFF2-40B4-BE49-F238E27FC236}">
                <a16:creationId xmlns:a16="http://schemas.microsoft.com/office/drawing/2014/main" id="{36231EF3-1B79-4A4F-A285-64A2A38701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497"/>
          <a:stretch/>
        </p:blipFill>
        <p:spPr bwMode="auto">
          <a:xfrm>
            <a:off x="7606863" y="2350381"/>
            <a:ext cx="1218581" cy="1078475"/>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95B810C7-DCAB-43C2-9C27-634C3C326184}"/>
              </a:ext>
            </a:extLst>
          </p:cNvPr>
          <p:cNvSpPr/>
          <p:nvPr/>
        </p:nvSpPr>
        <p:spPr>
          <a:xfrm>
            <a:off x="7113233" y="1745029"/>
            <a:ext cx="1559129" cy="7097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2B6F26B-29E5-4CC6-A85B-744F5F1846B7}"/>
              </a:ext>
            </a:extLst>
          </p:cNvPr>
          <p:cNvSpPr txBox="1"/>
          <p:nvPr/>
        </p:nvSpPr>
        <p:spPr>
          <a:xfrm>
            <a:off x="7189774" y="1757728"/>
            <a:ext cx="1559129" cy="646723"/>
          </a:xfrm>
          <a:prstGeom prst="rect">
            <a:avLst/>
          </a:prstGeom>
          <a:noFill/>
        </p:spPr>
        <p:txBody>
          <a:bodyPr wrap="square" rtlCol="0">
            <a:spAutoFit/>
          </a:bodyPr>
          <a:lstStyle/>
          <a:p>
            <a:r>
              <a:rPr lang="ja-JP" altLang="en-US" sz="1200" dirty="0"/>
              <a:t>さらに上から電気絶縁用ビニールテープＮｏ．２２を巻く。</a:t>
            </a:r>
            <a:endParaRPr kumimoji="1" lang="ja-JP" altLang="en-US" sz="1200" dirty="0"/>
          </a:p>
        </p:txBody>
      </p:sp>
      <p:sp>
        <p:nvSpPr>
          <p:cNvPr id="39" name="テキスト ボックス 38">
            <a:extLst>
              <a:ext uri="{FF2B5EF4-FFF2-40B4-BE49-F238E27FC236}">
                <a16:creationId xmlns:a16="http://schemas.microsoft.com/office/drawing/2014/main" id="{2D30D2AF-5558-4321-8058-3578D4D8F147}"/>
              </a:ext>
            </a:extLst>
          </p:cNvPr>
          <p:cNvSpPr txBox="1"/>
          <p:nvPr/>
        </p:nvSpPr>
        <p:spPr>
          <a:xfrm>
            <a:off x="5042352" y="40888"/>
            <a:ext cx="652743" cy="646331"/>
          </a:xfrm>
          <a:prstGeom prst="rect">
            <a:avLst/>
          </a:prstGeom>
          <a:solidFill>
            <a:schemeClr val="accent5">
              <a:lumMod val="40000"/>
              <a:lumOff val="60000"/>
            </a:schemeClr>
          </a:solidFill>
        </p:spPr>
        <p:txBody>
          <a:bodyPr wrap="none" rtlCol="0">
            <a:spAutoFit/>
          </a:bodyPr>
          <a:lstStyle/>
          <a:p>
            <a:r>
              <a:rPr lang="en-US" altLang="ja-JP" sz="3600" dirty="0"/>
              <a:t>25</a:t>
            </a:r>
            <a:endParaRPr kumimoji="1" lang="ja-JP" altLang="en-US" sz="3600" dirty="0"/>
          </a:p>
        </p:txBody>
      </p:sp>
      <p:sp>
        <p:nvSpPr>
          <p:cNvPr id="40" name="テキスト ボックス 39">
            <a:extLst>
              <a:ext uri="{FF2B5EF4-FFF2-40B4-BE49-F238E27FC236}">
                <a16:creationId xmlns:a16="http://schemas.microsoft.com/office/drawing/2014/main" id="{87A88175-C207-48BC-B51D-3D192E35CABF}"/>
              </a:ext>
            </a:extLst>
          </p:cNvPr>
          <p:cNvSpPr txBox="1"/>
          <p:nvPr/>
        </p:nvSpPr>
        <p:spPr>
          <a:xfrm>
            <a:off x="7628214" y="1159845"/>
            <a:ext cx="652743" cy="646331"/>
          </a:xfrm>
          <a:prstGeom prst="rect">
            <a:avLst/>
          </a:prstGeom>
          <a:solidFill>
            <a:schemeClr val="accent5">
              <a:lumMod val="40000"/>
              <a:lumOff val="60000"/>
            </a:schemeClr>
          </a:solidFill>
        </p:spPr>
        <p:txBody>
          <a:bodyPr wrap="none" rtlCol="0">
            <a:spAutoFit/>
          </a:bodyPr>
          <a:lstStyle/>
          <a:p>
            <a:r>
              <a:rPr lang="en-US" altLang="ja-JP" sz="3600" dirty="0"/>
              <a:t>26</a:t>
            </a:r>
            <a:endParaRPr kumimoji="1" lang="ja-JP" altLang="en-US" sz="3600" dirty="0"/>
          </a:p>
        </p:txBody>
      </p:sp>
    </p:spTree>
    <p:extLst>
      <p:ext uri="{BB962C8B-B14F-4D97-AF65-F5344CB8AC3E}">
        <p14:creationId xmlns:p14="http://schemas.microsoft.com/office/powerpoint/2010/main" val="2609699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人, 室内, 壁, 台所 が含まれている画像&#10;&#10;自動的に生成された説明">
            <a:extLst>
              <a:ext uri="{FF2B5EF4-FFF2-40B4-BE49-F238E27FC236}">
                <a16:creationId xmlns:a16="http://schemas.microsoft.com/office/drawing/2014/main" id="{7F8411F5-36DB-408C-A4E8-1C79EE59D1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87" t="22957" r="37001" b="19645"/>
          <a:stretch/>
        </p:blipFill>
        <p:spPr>
          <a:xfrm rot="5400000">
            <a:off x="620110" y="93731"/>
            <a:ext cx="2160239" cy="2834234"/>
          </a:xfrm>
          <a:prstGeom prst="rect">
            <a:avLst/>
          </a:prstGeom>
        </p:spPr>
      </p:pic>
      <p:pic>
        <p:nvPicPr>
          <p:cNvPr id="7" name="図 6" descr="室内, 壁, 人 が含まれている画像&#10;&#10;自動的に生成された説明">
            <a:extLst>
              <a:ext uri="{FF2B5EF4-FFF2-40B4-BE49-F238E27FC236}">
                <a16:creationId xmlns:a16="http://schemas.microsoft.com/office/drawing/2014/main" id="{C61DF7D6-2EA7-4BAC-B57F-EE9814853D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01" t="29001" r="21651" b="17800"/>
          <a:stretch/>
        </p:blipFill>
        <p:spPr>
          <a:xfrm rot="5400000">
            <a:off x="5343925" y="878542"/>
            <a:ext cx="3449859" cy="2383539"/>
          </a:xfrm>
          <a:prstGeom prst="rect">
            <a:avLst/>
          </a:prstGeom>
        </p:spPr>
      </p:pic>
      <p:sp>
        <p:nvSpPr>
          <p:cNvPr id="10" name="テキスト ボックス 9">
            <a:extLst>
              <a:ext uri="{FF2B5EF4-FFF2-40B4-BE49-F238E27FC236}">
                <a16:creationId xmlns:a16="http://schemas.microsoft.com/office/drawing/2014/main" id="{1A0CEBC0-A239-4ED6-B959-B6688FB624C5}"/>
              </a:ext>
            </a:extLst>
          </p:cNvPr>
          <p:cNvSpPr txBox="1"/>
          <p:nvPr/>
        </p:nvSpPr>
        <p:spPr>
          <a:xfrm>
            <a:off x="8665583" y="6435824"/>
            <a:ext cx="508473" cy="369332"/>
          </a:xfrm>
          <a:prstGeom prst="rect">
            <a:avLst/>
          </a:prstGeom>
          <a:noFill/>
        </p:spPr>
        <p:txBody>
          <a:bodyPr wrap="none" rtlCol="0">
            <a:spAutoFit/>
          </a:bodyPr>
          <a:lstStyle/>
          <a:p>
            <a:r>
              <a:rPr kumimoji="1" lang="en-US" altLang="ja-JP" dirty="0"/>
              <a:t>8/8</a:t>
            </a:r>
            <a:endParaRPr kumimoji="1" lang="ja-JP" altLang="en-US" dirty="0"/>
          </a:p>
        </p:txBody>
      </p:sp>
      <p:sp>
        <p:nvSpPr>
          <p:cNvPr id="12" name="テキスト ボックス 11">
            <a:extLst>
              <a:ext uri="{FF2B5EF4-FFF2-40B4-BE49-F238E27FC236}">
                <a16:creationId xmlns:a16="http://schemas.microsoft.com/office/drawing/2014/main" id="{A16332B2-0C4E-49A8-9621-1E7DB6B88151}"/>
              </a:ext>
            </a:extLst>
          </p:cNvPr>
          <p:cNvSpPr txBox="1"/>
          <p:nvPr/>
        </p:nvSpPr>
        <p:spPr>
          <a:xfrm>
            <a:off x="283113" y="345382"/>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30</a:t>
            </a:r>
            <a:endParaRPr kumimoji="1" lang="ja-JP" altLang="en-US" sz="3600" dirty="0"/>
          </a:p>
        </p:txBody>
      </p:sp>
      <p:sp>
        <p:nvSpPr>
          <p:cNvPr id="15" name="テキスト ボックス 14">
            <a:extLst>
              <a:ext uri="{FF2B5EF4-FFF2-40B4-BE49-F238E27FC236}">
                <a16:creationId xmlns:a16="http://schemas.microsoft.com/office/drawing/2014/main" id="{A211BA8D-AE06-4446-B015-474A15185A54}"/>
              </a:ext>
            </a:extLst>
          </p:cNvPr>
          <p:cNvSpPr txBox="1"/>
          <p:nvPr/>
        </p:nvSpPr>
        <p:spPr>
          <a:xfrm>
            <a:off x="5328750" y="303985"/>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32</a:t>
            </a:r>
            <a:endParaRPr kumimoji="1" lang="ja-JP" altLang="en-US" sz="3600" dirty="0"/>
          </a:p>
        </p:txBody>
      </p:sp>
      <p:sp>
        <p:nvSpPr>
          <p:cNvPr id="17" name="下矢印 11">
            <a:extLst>
              <a:ext uri="{FF2B5EF4-FFF2-40B4-BE49-F238E27FC236}">
                <a16:creationId xmlns:a16="http://schemas.microsoft.com/office/drawing/2014/main" id="{7F3403B4-BAD8-4205-914E-016ECC6A19C2}"/>
              </a:ext>
            </a:extLst>
          </p:cNvPr>
          <p:cNvSpPr/>
          <p:nvPr/>
        </p:nvSpPr>
        <p:spPr>
          <a:xfrm rot="16200000">
            <a:off x="5253580" y="1297789"/>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吹き出し: 角を丸めた四角形 18">
            <a:extLst>
              <a:ext uri="{FF2B5EF4-FFF2-40B4-BE49-F238E27FC236}">
                <a16:creationId xmlns:a16="http://schemas.microsoft.com/office/drawing/2014/main" id="{746197A4-D62A-42CE-8D37-0406E6229636}"/>
              </a:ext>
            </a:extLst>
          </p:cNvPr>
          <p:cNvSpPr/>
          <p:nvPr/>
        </p:nvSpPr>
        <p:spPr>
          <a:xfrm>
            <a:off x="1145411" y="1551312"/>
            <a:ext cx="1836540" cy="646331"/>
          </a:xfrm>
          <a:prstGeom prst="wedgeRoundRectCallout">
            <a:avLst>
              <a:gd name="adj1" fmla="val -2219"/>
              <a:gd name="adj2" fmla="val -1379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722F871-7AA6-4044-A66E-FD6DD90C221D}"/>
              </a:ext>
            </a:extLst>
          </p:cNvPr>
          <p:cNvSpPr txBox="1"/>
          <p:nvPr/>
        </p:nvSpPr>
        <p:spPr>
          <a:xfrm>
            <a:off x="1088133" y="1601294"/>
            <a:ext cx="1971936" cy="646331"/>
          </a:xfrm>
          <a:prstGeom prst="rect">
            <a:avLst/>
          </a:prstGeom>
          <a:noFill/>
        </p:spPr>
        <p:txBody>
          <a:bodyPr wrap="square" rtlCol="0">
            <a:spAutoFit/>
          </a:bodyPr>
          <a:lstStyle/>
          <a:p>
            <a:r>
              <a:rPr lang="ja-JP" altLang="en-US" sz="1200" dirty="0"/>
              <a:t>ブチルゴムテープの上から、</a:t>
            </a:r>
            <a:endParaRPr lang="en-US" altLang="ja-JP" sz="1200" dirty="0"/>
          </a:p>
          <a:p>
            <a:r>
              <a:rPr lang="ja-JP" altLang="en-US" sz="1200" dirty="0"/>
              <a:t>かしめた部分に</a:t>
            </a:r>
            <a:r>
              <a:rPr kumimoji="1" lang="ja-JP" altLang="en-US" sz="1200" dirty="0"/>
              <a:t>熱圧縮チューブを取り付ける。</a:t>
            </a:r>
          </a:p>
        </p:txBody>
      </p:sp>
      <p:sp>
        <p:nvSpPr>
          <p:cNvPr id="23" name="吹き出し: 角を丸めた四角形 22">
            <a:extLst>
              <a:ext uri="{FF2B5EF4-FFF2-40B4-BE49-F238E27FC236}">
                <a16:creationId xmlns:a16="http://schemas.microsoft.com/office/drawing/2014/main" id="{50C350EA-2A4E-4D12-9DC8-AE69BEEB810D}"/>
              </a:ext>
            </a:extLst>
          </p:cNvPr>
          <p:cNvSpPr/>
          <p:nvPr/>
        </p:nvSpPr>
        <p:spPr>
          <a:xfrm>
            <a:off x="6084168" y="430728"/>
            <a:ext cx="1728192" cy="819566"/>
          </a:xfrm>
          <a:prstGeom prst="wedgeRoundRectCallout">
            <a:avLst>
              <a:gd name="adj1" fmla="val 29355"/>
              <a:gd name="adj2" fmla="val 1285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A4D1C83-E319-40FA-B78D-EAC489B756A0}"/>
              </a:ext>
            </a:extLst>
          </p:cNvPr>
          <p:cNvSpPr txBox="1"/>
          <p:nvPr/>
        </p:nvSpPr>
        <p:spPr>
          <a:xfrm>
            <a:off x="6035601" y="419297"/>
            <a:ext cx="1776759" cy="830997"/>
          </a:xfrm>
          <a:prstGeom prst="rect">
            <a:avLst/>
          </a:prstGeom>
          <a:noFill/>
        </p:spPr>
        <p:txBody>
          <a:bodyPr wrap="square" rtlCol="0">
            <a:spAutoFit/>
          </a:bodyPr>
          <a:lstStyle/>
          <a:p>
            <a:r>
              <a:rPr lang="ja-JP" altLang="en-US" sz="1200" dirty="0"/>
              <a:t>ビニールテープＮｏ．２２の</a:t>
            </a:r>
            <a:r>
              <a:rPr kumimoji="1" lang="ja-JP" altLang="en-US" sz="1200" dirty="0"/>
              <a:t>上にレイケム熱圧縮チューブ又はホースを取り付ける</a:t>
            </a:r>
            <a:r>
              <a:rPr lang="ja-JP" altLang="en-US" sz="1200" dirty="0"/>
              <a:t>。（保護のため）</a:t>
            </a:r>
            <a:endParaRPr kumimoji="1" lang="ja-JP" altLang="en-US" sz="1200" dirty="0"/>
          </a:p>
        </p:txBody>
      </p:sp>
      <p:sp>
        <p:nvSpPr>
          <p:cNvPr id="25" name="テキスト ボックス 24">
            <a:extLst>
              <a:ext uri="{FF2B5EF4-FFF2-40B4-BE49-F238E27FC236}">
                <a16:creationId xmlns:a16="http://schemas.microsoft.com/office/drawing/2014/main" id="{17DAD150-696A-4F83-89C0-53C4CD18EEC5}"/>
              </a:ext>
            </a:extLst>
          </p:cNvPr>
          <p:cNvSpPr txBox="1"/>
          <p:nvPr/>
        </p:nvSpPr>
        <p:spPr>
          <a:xfrm>
            <a:off x="297149" y="3248056"/>
            <a:ext cx="5383205" cy="400110"/>
          </a:xfrm>
          <a:prstGeom prst="rect">
            <a:avLst/>
          </a:prstGeom>
          <a:noFill/>
        </p:spPr>
        <p:txBody>
          <a:bodyPr wrap="none" rtlCol="0">
            <a:spAutoFit/>
          </a:bodyPr>
          <a:lstStyle/>
          <a:p>
            <a:r>
              <a:rPr lang="ja-JP" altLang="en-US" sz="2000" b="1" dirty="0">
                <a:solidFill>
                  <a:srgbClr val="FF0000"/>
                </a:solidFill>
              </a:rPr>
              <a:t>完成！　あとは動作確認＆荷重テスト</a:t>
            </a:r>
            <a:r>
              <a:rPr lang="en-US" altLang="ja-JP" sz="2000" b="1" dirty="0">
                <a:solidFill>
                  <a:srgbClr val="FF0000"/>
                </a:solidFill>
              </a:rPr>
              <a:t>0.7t 1</a:t>
            </a:r>
            <a:r>
              <a:rPr lang="ja-JP" altLang="en-US" sz="2000" b="1" dirty="0">
                <a:solidFill>
                  <a:srgbClr val="FF0000"/>
                </a:solidFill>
              </a:rPr>
              <a:t>分間</a:t>
            </a:r>
            <a:endParaRPr lang="en-US" altLang="ja-JP" sz="2000" b="1" dirty="0">
              <a:solidFill>
                <a:srgbClr val="FF0000"/>
              </a:solidFill>
            </a:endParaRPr>
          </a:p>
        </p:txBody>
      </p:sp>
      <p:pic>
        <p:nvPicPr>
          <p:cNvPr id="26" name="Picture 2" descr="屋外用ビニールテープNo.22">
            <a:extLst>
              <a:ext uri="{FF2B5EF4-FFF2-40B4-BE49-F238E27FC236}">
                <a16:creationId xmlns:a16="http://schemas.microsoft.com/office/drawing/2014/main" id="{20F5E6CE-5AC0-468C-9A50-7C048A6F9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272" y="1473076"/>
            <a:ext cx="1218581" cy="1218581"/>
          </a:xfrm>
          <a:prstGeom prst="rect">
            <a:avLst/>
          </a:prstGeom>
          <a:noFill/>
          <a:extLst>
            <a:ext uri="{909E8E84-426E-40DD-AFC4-6F175D3DCCD1}">
              <a14:hiddenFill xmlns:a14="http://schemas.microsoft.com/office/drawing/2010/main">
                <a:solidFill>
                  <a:srgbClr val="FFFFFF"/>
                </a:solidFill>
              </a14:hiddenFill>
            </a:ext>
          </a:extLst>
        </p:spPr>
      </p:pic>
      <p:sp>
        <p:nvSpPr>
          <p:cNvPr id="27" name="四角形: 角を丸くする 26">
            <a:extLst>
              <a:ext uri="{FF2B5EF4-FFF2-40B4-BE49-F238E27FC236}">
                <a16:creationId xmlns:a16="http://schemas.microsoft.com/office/drawing/2014/main" id="{F62DC9C5-CED3-4C19-85BC-477F82E01B3C}"/>
              </a:ext>
            </a:extLst>
          </p:cNvPr>
          <p:cNvSpPr/>
          <p:nvPr/>
        </p:nvSpPr>
        <p:spPr>
          <a:xfrm>
            <a:off x="3415611" y="780723"/>
            <a:ext cx="1559129" cy="7097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A7E07B1-F061-42DA-9E3C-8DC22B11E4AE}"/>
              </a:ext>
            </a:extLst>
          </p:cNvPr>
          <p:cNvSpPr txBox="1"/>
          <p:nvPr/>
        </p:nvSpPr>
        <p:spPr>
          <a:xfrm>
            <a:off x="3415040" y="807169"/>
            <a:ext cx="1559129" cy="646723"/>
          </a:xfrm>
          <a:prstGeom prst="rect">
            <a:avLst/>
          </a:prstGeom>
          <a:noFill/>
        </p:spPr>
        <p:txBody>
          <a:bodyPr wrap="square" rtlCol="0">
            <a:spAutoFit/>
          </a:bodyPr>
          <a:lstStyle/>
          <a:p>
            <a:r>
              <a:rPr lang="ja-JP" altLang="en-US" sz="1200" dirty="0"/>
              <a:t>さらに上から電気絶縁用ビニールテープＮｏ．２２を巻く。</a:t>
            </a:r>
            <a:endParaRPr kumimoji="1" lang="ja-JP" altLang="en-US" sz="1200" dirty="0"/>
          </a:p>
        </p:txBody>
      </p:sp>
      <p:sp>
        <p:nvSpPr>
          <p:cNvPr id="16" name="下矢印 11">
            <a:extLst>
              <a:ext uri="{FF2B5EF4-FFF2-40B4-BE49-F238E27FC236}">
                <a16:creationId xmlns:a16="http://schemas.microsoft.com/office/drawing/2014/main" id="{32497669-3A6C-42D4-B0A9-C63B29980899}"/>
              </a:ext>
            </a:extLst>
          </p:cNvPr>
          <p:cNvSpPr/>
          <p:nvPr/>
        </p:nvSpPr>
        <p:spPr>
          <a:xfrm rot="16200000">
            <a:off x="2879491" y="1036877"/>
            <a:ext cx="412883" cy="6176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DC331F48-11DC-4DC9-92AE-5CCF6C6472BC}"/>
              </a:ext>
            </a:extLst>
          </p:cNvPr>
          <p:cNvGrpSpPr/>
          <p:nvPr/>
        </p:nvGrpSpPr>
        <p:grpSpPr>
          <a:xfrm>
            <a:off x="755576" y="4761818"/>
            <a:ext cx="6709086" cy="534888"/>
            <a:chOff x="539552" y="836712"/>
            <a:chExt cx="6709086" cy="534888"/>
          </a:xfrm>
        </p:grpSpPr>
        <p:sp>
          <p:nvSpPr>
            <p:cNvPr id="30" name="正方形/長方形 29">
              <a:extLst>
                <a:ext uri="{FF2B5EF4-FFF2-40B4-BE49-F238E27FC236}">
                  <a16:creationId xmlns:a16="http://schemas.microsoft.com/office/drawing/2014/main" id="{C6466069-D1EB-4595-A227-1B40754F3F65}"/>
                </a:ext>
              </a:extLst>
            </p:cNvPr>
            <p:cNvSpPr/>
            <p:nvPr/>
          </p:nvSpPr>
          <p:spPr>
            <a:xfrm>
              <a:off x="539552" y="836712"/>
              <a:ext cx="2592288" cy="43204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15374C3-6526-4F23-99DB-959DCF462FC2}"/>
                </a:ext>
              </a:extLst>
            </p:cNvPr>
            <p:cNvSpPr/>
            <p:nvPr/>
          </p:nvSpPr>
          <p:spPr>
            <a:xfrm>
              <a:off x="3131840" y="908720"/>
              <a:ext cx="456243" cy="288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72E21730-10A8-487A-ABC2-2BDA37E07042}"/>
                </a:ext>
              </a:extLst>
            </p:cNvPr>
            <p:cNvSpPr/>
            <p:nvPr/>
          </p:nvSpPr>
          <p:spPr>
            <a:xfrm>
              <a:off x="3621957" y="975295"/>
              <a:ext cx="3110119" cy="149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7B2DF0E9-26E5-469B-934C-F010C6CAE5C9}"/>
                </a:ext>
              </a:extLst>
            </p:cNvPr>
            <p:cNvSpPr/>
            <p:nvPr/>
          </p:nvSpPr>
          <p:spPr>
            <a:xfrm>
              <a:off x="2743293" y="843531"/>
              <a:ext cx="360040"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0C3418CF-F808-49E5-9D50-6E022712D7B8}"/>
                </a:ext>
              </a:extLst>
            </p:cNvPr>
            <p:cNvSpPr/>
            <p:nvPr/>
          </p:nvSpPr>
          <p:spPr>
            <a:xfrm>
              <a:off x="3199587" y="909648"/>
              <a:ext cx="360040" cy="2880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6">
              <a:extLst>
                <a:ext uri="{FF2B5EF4-FFF2-40B4-BE49-F238E27FC236}">
                  <a16:creationId xmlns:a16="http://schemas.microsoft.com/office/drawing/2014/main" id="{F63AC9B9-1A24-4CFD-B28A-6FCAD927A676}"/>
                </a:ext>
              </a:extLst>
            </p:cNvPr>
            <p:cNvSpPr/>
            <p:nvPr/>
          </p:nvSpPr>
          <p:spPr>
            <a:xfrm>
              <a:off x="3616460" y="1150257"/>
              <a:ext cx="3632178" cy="221343"/>
            </a:xfrm>
            <a:custGeom>
              <a:avLst/>
              <a:gdLst>
                <a:gd name="connsiteX0" fmla="*/ 0 w 2964669"/>
                <a:gd name="connsiteY0" fmla="*/ 0 h 192881"/>
                <a:gd name="connsiteX1" fmla="*/ 64294 w 2964669"/>
                <a:gd name="connsiteY1" fmla="*/ 7144 h 192881"/>
                <a:gd name="connsiteX2" fmla="*/ 107156 w 2964669"/>
                <a:gd name="connsiteY2" fmla="*/ 21431 h 192881"/>
                <a:gd name="connsiteX3" fmla="*/ 128588 w 2964669"/>
                <a:gd name="connsiteY3" fmla="*/ 28575 h 192881"/>
                <a:gd name="connsiteX4" fmla="*/ 150019 w 2964669"/>
                <a:gd name="connsiteY4" fmla="*/ 42862 h 192881"/>
                <a:gd name="connsiteX5" fmla="*/ 221456 w 2964669"/>
                <a:gd name="connsiteY5" fmla="*/ 64294 h 192881"/>
                <a:gd name="connsiteX6" fmla="*/ 242888 w 2964669"/>
                <a:gd name="connsiteY6" fmla="*/ 71437 h 192881"/>
                <a:gd name="connsiteX7" fmla="*/ 264319 w 2964669"/>
                <a:gd name="connsiteY7" fmla="*/ 85725 h 192881"/>
                <a:gd name="connsiteX8" fmla="*/ 292894 w 2964669"/>
                <a:gd name="connsiteY8" fmla="*/ 92869 h 192881"/>
                <a:gd name="connsiteX9" fmla="*/ 314325 w 2964669"/>
                <a:gd name="connsiteY9" fmla="*/ 100012 h 192881"/>
                <a:gd name="connsiteX10" fmla="*/ 385763 w 2964669"/>
                <a:gd name="connsiteY10" fmla="*/ 114300 h 192881"/>
                <a:gd name="connsiteX11" fmla="*/ 557213 w 2964669"/>
                <a:gd name="connsiteY11" fmla="*/ 128587 h 192881"/>
                <a:gd name="connsiteX12" fmla="*/ 1221581 w 2964669"/>
                <a:gd name="connsiteY12" fmla="*/ 121444 h 192881"/>
                <a:gd name="connsiteX13" fmla="*/ 1257300 w 2964669"/>
                <a:gd name="connsiteY13" fmla="*/ 114300 h 192881"/>
                <a:gd name="connsiteX14" fmla="*/ 1585913 w 2964669"/>
                <a:gd name="connsiteY14" fmla="*/ 107156 h 192881"/>
                <a:gd name="connsiteX15" fmla="*/ 1721644 w 2964669"/>
                <a:gd name="connsiteY15" fmla="*/ 114300 h 192881"/>
                <a:gd name="connsiteX16" fmla="*/ 1764506 w 2964669"/>
                <a:gd name="connsiteY16" fmla="*/ 121444 h 192881"/>
                <a:gd name="connsiteX17" fmla="*/ 1921669 w 2964669"/>
                <a:gd name="connsiteY17" fmla="*/ 128587 h 192881"/>
                <a:gd name="connsiteX18" fmla="*/ 2050256 w 2964669"/>
                <a:gd name="connsiteY18" fmla="*/ 150019 h 192881"/>
                <a:gd name="connsiteX19" fmla="*/ 2071688 w 2964669"/>
                <a:gd name="connsiteY19" fmla="*/ 157162 h 192881"/>
                <a:gd name="connsiteX20" fmla="*/ 2114550 w 2964669"/>
                <a:gd name="connsiteY20" fmla="*/ 164306 h 192881"/>
                <a:gd name="connsiteX21" fmla="*/ 2143125 w 2964669"/>
                <a:gd name="connsiteY21" fmla="*/ 171450 h 192881"/>
                <a:gd name="connsiteX22" fmla="*/ 2528888 w 2964669"/>
                <a:gd name="connsiteY22" fmla="*/ 164306 h 192881"/>
                <a:gd name="connsiteX23" fmla="*/ 2571750 w 2964669"/>
                <a:gd name="connsiteY23" fmla="*/ 157162 h 192881"/>
                <a:gd name="connsiteX24" fmla="*/ 2607469 w 2964669"/>
                <a:gd name="connsiteY24" fmla="*/ 150019 h 192881"/>
                <a:gd name="connsiteX25" fmla="*/ 2650331 w 2964669"/>
                <a:gd name="connsiteY25" fmla="*/ 142875 h 192881"/>
                <a:gd name="connsiteX26" fmla="*/ 2671763 w 2964669"/>
                <a:gd name="connsiteY26" fmla="*/ 135731 h 192881"/>
                <a:gd name="connsiteX27" fmla="*/ 2707481 w 2964669"/>
                <a:gd name="connsiteY27" fmla="*/ 128587 h 192881"/>
                <a:gd name="connsiteX28" fmla="*/ 2843213 w 2964669"/>
                <a:gd name="connsiteY28" fmla="*/ 135731 h 192881"/>
                <a:gd name="connsiteX29" fmla="*/ 2864644 w 2964669"/>
                <a:gd name="connsiteY29" fmla="*/ 142875 h 192881"/>
                <a:gd name="connsiteX30" fmla="*/ 2921794 w 2964669"/>
                <a:gd name="connsiteY30" fmla="*/ 157162 h 192881"/>
                <a:gd name="connsiteX31" fmla="*/ 2964656 w 2964669"/>
                <a:gd name="connsiteY31"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4669" h="192881">
                  <a:moveTo>
                    <a:pt x="0" y="0"/>
                  </a:moveTo>
                  <a:cubicBezTo>
                    <a:pt x="21431" y="2381"/>
                    <a:pt x="43150" y="2915"/>
                    <a:pt x="64294" y="7144"/>
                  </a:cubicBezTo>
                  <a:cubicBezTo>
                    <a:pt x="79062" y="10098"/>
                    <a:pt x="92869" y="16669"/>
                    <a:pt x="107156" y="21431"/>
                  </a:cubicBezTo>
                  <a:cubicBezTo>
                    <a:pt x="114300" y="23812"/>
                    <a:pt x="122322" y="24398"/>
                    <a:pt x="128588" y="28575"/>
                  </a:cubicBezTo>
                  <a:cubicBezTo>
                    <a:pt x="135732" y="33337"/>
                    <a:pt x="142173" y="39375"/>
                    <a:pt x="150019" y="42862"/>
                  </a:cubicBezTo>
                  <a:cubicBezTo>
                    <a:pt x="180573" y="56442"/>
                    <a:pt x="192367" y="55983"/>
                    <a:pt x="221456" y="64294"/>
                  </a:cubicBezTo>
                  <a:cubicBezTo>
                    <a:pt x="228697" y="66363"/>
                    <a:pt x="235744" y="69056"/>
                    <a:pt x="242888" y="71437"/>
                  </a:cubicBezTo>
                  <a:cubicBezTo>
                    <a:pt x="250032" y="76200"/>
                    <a:pt x="256428" y="82343"/>
                    <a:pt x="264319" y="85725"/>
                  </a:cubicBezTo>
                  <a:cubicBezTo>
                    <a:pt x="273343" y="89593"/>
                    <a:pt x="283454" y="90172"/>
                    <a:pt x="292894" y="92869"/>
                  </a:cubicBezTo>
                  <a:cubicBezTo>
                    <a:pt x="300134" y="94938"/>
                    <a:pt x="307085" y="97943"/>
                    <a:pt x="314325" y="100012"/>
                  </a:cubicBezTo>
                  <a:cubicBezTo>
                    <a:pt x="341949" y="107904"/>
                    <a:pt x="355350" y="109621"/>
                    <a:pt x="385763" y="114300"/>
                  </a:cubicBezTo>
                  <a:cubicBezTo>
                    <a:pt x="465489" y="126566"/>
                    <a:pt x="444063" y="121932"/>
                    <a:pt x="557213" y="128587"/>
                  </a:cubicBezTo>
                  <a:lnTo>
                    <a:pt x="1221581" y="121444"/>
                  </a:lnTo>
                  <a:cubicBezTo>
                    <a:pt x="1233721" y="121196"/>
                    <a:pt x="1245167" y="114776"/>
                    <a:pt x="1257300" y="114300"/>
                  </a:cubicBezTo>
                  <a:cubicBezTo>
                    <a:pt x="1366779" y="110007"/>
                    <a:pt x="1476375" y="109537"/>
                    <a:pt x="1585913" y="107156"/>
                  </a:cubicBezTo>
                  <a:cubicBezTo>
                    <a:pt x="1631157" y="109537"/>
                    <a:pt x="1676482" y="110687"/>
                    <a:pt x="1721644" y="114300"/>
                  </a:cubicBezTo>
                  <a:cubicBezTo>
                    <a:pt x="1736082" y="115455"/>
                    <a:pt x="1750058" y="120412"/>
                    <a:pt x="1764506" y="121444"/>
                  </a:cubicBezTo>
                  <a:cubicBezTo>
                    <a:pt x="1816814" y="125180"/>
                    <a:pt x="1869281" y="126206"/>
                    <a:pt x="1921669" y="128587"/>
                  </a:cubicBezTo>
                  <a:cubicBezTo>
                    <a:pt x="1964531" y="135731"/>
                    <a:pt x="2009032" y="136279"/>
                    <a:pt x="2050256" y="150019"/>
                  </a:cubicBezTo>
                  <a:cubicBezTo>
                    <a:pt x="2057400" y="152400"/>
                    <a:pt x="2064337" y="155529"/>
                    <a:pt x="2071688" y="157162"/>
                  </a:cubicBezTo>
                  <a:cubicBezTo>
                    <a:pt x="2085828" y="160304"/>
                    <a:pt x="2100347" y="161465"/>
                    <a:pt x="2114550" y="164306"/>
                  </a:cubicBezTo>
                  <a:cubicBezTo>
                    <a:pt x="2124177" y="166232"/>
                    <a:pt x="2133600" y="169069"/>
                    <a:pt x="2143125" y="171450"/>
                  </a:cubicBezTo>
                  <a:lnTo>
                    <a:pt x="2528888" y="164306"/>
                  </a:lnTo>
                  <a:cubicBezTo>
                    <a:pt x="2543364" y="163823"/>
                    <a:pt x="2557499" y="159753"/>
                    <a:pt x="2571750" y="157162"/>
                  </a:cubicBezTo>
                  <a:cubicBezTo>
                    <a:pt x="2583696" y="154990"/>
                    <a:pt x="2595523" y="152191"/>
                    <a:pt x="2607469" y="150019"/>
                  </a:cubicBezTo>
                  <a:cubicBezTo>
                    <a:pt x="2621720" y="147428"/>
                    <a:pt x="2636192" y="146017"/>
                    <a:pt x="2650331" y="142875"/>
                  </a:cubicBezTo>
                  <a:cubicBezTo>
                    <a:pt x="2657682" y="141241"/>
                    <a:pt x="2664457" y="137557"/>
                    <a:pt x="2671763" y="135731"/>
                  </a:cubicBezTo>
                  <a:cubicBezTo>
                    <a:pt x="2683542" y="132786"/>
                    <a:pt x="2695575" y="130968"/>
                    <a:pt x="2707481" y="128587"/>
                  </a:cubicBezTo>
                  <a:cubicBezTo>
                    <a:pt x="2752725" y="130968"/>
                    <a:pt x="2798092" y="131629"/>
                    <a:pt x="2843213" y="135731"/>
                  </a:cubicBezTo>
                  <a:cubicBezTo>
                    <a:pt x="2850712" y="136413"/>
                    <a:pt x="2857339" y="141049"/>
                    <a:pt x="2864644" y="142875"/>
                  </a:cubicBezTo>
                  <a:lnTo>
                    <a:pt x="2921794" y="157162"/>
                  </a:lnTo>
                  <a:cubicBezTo>
                    <a:pt x="2966637" y="187058"/>
                    <a:pt x="2964656" y="168566"/>
                    <a:pt x="2964656" y="192881"/>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C49A75B4-7758-4281-8522-E60AEEB36B5E}"/>
              </a:ext>
            </a:extLst>
          </p:cNvPr>
          <p:cNvGrpSpPr/>
          <p:nvPr/>
        </p:nvGrpSpPr>
        <p:grpSpPr>
          <a:xfrm>
            <a:off x="672631" y="5874335"/>
            <a:ext cx="4608512" cy="432048"/>
            <a:chOff x="251520" y="1916832"/>
            <a:chExt cx="4912841" cy="504056"/>
          </a:xfrm>
        </p:grpSpPr>
        <p:sp>
          <p:nvSpPr>
            <p:cNvPr id="37" name="正方形/長方形 36">
              <a:extLst>
                <a:ext uri="{FF2B5EF4-FFF2-40B4-BE49-F238E27FC236}">
                  <a16:creationId xmlns:a16="http://schemas.microsoft.com/office/drawing/2014/main" id="{B05AB593-205B-4F77-A6E3-C25B149FCEBB}"/>
                </a:ext>
              </a:extLst>
            </p:cNvPr>
            <p:cNvSpPr/>
            <p:nvPr/>
          </p:nvSpPr>
          <p:spPr>
            <a:xfrm>
              <a:off x="251520" y="1916832"/>
              <a:ext cx="2520280" cy="5040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D0086A8-4AF3-4D25-AECE-25042FA594F3}"/>
                </a:ext>
              </a:extLst>
            </p:cNvPr>
            <p:cNvSpPr/>
            <p:nvPr/>
          </p:nvSpPr>
          <p:spPr>
            <a:xfrm>
              <a:off x="2771800" y="1988840"/>
              <a:ext cx="1778454" cy="1440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34E6F351-F775-4828-9030-715353EE2991}"/>
                </a:ext>
              </a:extLst>
            </p:cNvPr>
            <p:cNvSpPr/>
            <p:nvPr/>
          </p:nvSpPr>
          <p:spPr>
            <a:xfrm>
              <a:off x="2788097" y="2204864"/>
              <a:ext cx="2376264"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フローチャート : 代替処理 40">
            <a:extLst>
              <a:ext uri="{FF2B5EF4-FFF2-40B4-BE49-F238E27FC236}">
                <a16:creationId xmlns:a16="http://schemas.microsoft.com/office/drawing/2014/main" id="{BE4FABE4-1388-4403-9C5B-D28ADFBB176E}"/>
              </a:ext>
            </a:extLst>
          </p:cNvPr>
          <p:cNvSpPr/>
          <p:nvPr/>
        </p:nvSpPr>
        <p:spPr>
          <a:xfrm>
            <a:off x="539552" y="4185754"/>
            <a:ext cx="7560839" cy="2376264"/>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B2002EB-605B-4158-9C0E-C752E7D04471}"/>
              </a:ext>
            </a:extLst>
          </p:cNvPr>
          <p:cNvSpPr txBox="1"/>
          <p:nvPr/>
        </p:nvSpPr>
        <p:spPr>
          <a:xfrm>
            <a:off x="2725031" y="4747448"/>
            <a:ext cx="684076" cy="400110"/>
          </a:xfrm>
          <a:prstGeom prst="rect">
            <a:avLst/>
          </a:prstGeom>
          <a:noFill/>
        </p:spPr>
        <p:txBody>
          <a:bodyPr wrap="square" rtlCol="0">
            <a:spAutoFit/>
          </a:bodyPr>
          <a:lstStyle/>
          <a:p>
            <a:r>
              <a:rPr kumimoji="1" lang="ja-JP" altLang="en-US" sz="1000" dirty="0"/>
              <a:t>ビニールテープ</a:t>
            </a:r>
          </a:p>
        </p:txBody>
      </p:sp>
      <p:sp>
        <p:nvSpPr>
          <p:cNvPr id="42" name="テキスト ボックス 41">
            <a:extLst>
              <a:ext uri="{FF2B5EF4-FFF2-40B4-BE49-F238E27FC236}">
                <a16:creationId xmlns:a16="http://schemas.microsoft.com/office/drawing/2014/main" id="{D7053218-D2B3-4982-8CAE-7B9E352185DF}"/>
              </a:ext>
            </a:extLst>
          </p:cNvPr>
          <p:cNvSpPr txBox="1"/>
          <p:nvPr/>
        </p:nvSpPr>
        <p:spPr>
          <a:xfrm>
            <a:off x="1211819" y="4833826"/>
            <a:ext cx="595035" cy="338554"/>
          </a:xfrm>
          <a:prstGeom prst="rect">
            <a:avLst/>
          </a:prstGeom>
          <a:noFill/>
        </p:spPr>
        <p:txBody>
          <a:bodyPr wrap="none" rtlCol="0">
            <a:spAutoFit/>
          </a:bodyPr>
          <a:lstStyle/>
          <a:p>
            <a:r>
              <a:rPr kumimoji="1" lang="ja-JP" altLang="en-US" sz="1600" dirty="0"/>
              <a:t>外層</a:t>
            </a:r>
          </a:p>
        </p:txBody>
      </p:sp>
      <p:sp>
        <p:nvSpPr>
          <p:cNvPr id="43" name="テキスト ボックス 42">
            <a:extLst>
              <a:ext uri="{FF2B5EF4-FFF2-40B4-BE49-F238E27FC236}">
                <a16:creationId xmlns:a16="http://schemas.microsoft.com/office/drawing/2014/main" id="{170E788E-DF69-4E79-939B-BB83F25CD78D}"/>
              </a:ext>
            </a:extLst>
          </p:cNvPr>
          <p:cNvSpPr txBox="1"/>
          <p:nvPr/>
        </p:nvSpPr>
        <p:spPr>
          <a:xfrm>
            <a:off x="3308924" y="4819353"/>
            <a:ext cx="595035" cy="338554"/>
          </a:xfrm>
          <a:prstGeom prst="rect">
            <a:avLst/>
          </a:prstGeom>
          <a:noFill/>
        </p:spPr>
        <p:txBody>
          <a:bodyPr wrap="none" rtlCol="0">
            <a:spAutoFit/>
          </a:bodyPr>
          <a:lstStyle/>
          <a:p>
            <a:r>
              <a:rPr lang="ja-JP" altLang="en-US" sz="1600" dirty="0"/>
              <a:t>内</a:t>
            </a:r>
            <a:r>
              <a:rPr kumimoji="1" lang="ja-JP" altLang="en-US" sz="1600" dirty="0"/>
              <a:t>層</a:t>
            </a:r>
          </a:p>
        </p:txBody>
      </p:sp>
      <p:sp>
        <p:nvSpPr>
          <p:cNvPr id="44" name="テキスト ボックス 43">
            <a:extLst>
              <a:ext uri="{FF2B5EF4-FFF2-40B4-BE49-F238E27FC236}">
                <a16:creationId xmlns:a16="http://schemas.microsoft.com/office/drawing/2014/main" id="{3D568CE3-2FC3-4169-8814-AC41E5F91123}"/>
              </a:ext>
            </a:extLst>
          </p:cNvPr>
          <p:cNvSpPr txBox="1"/>
          <p:nvPr/>
        </p:nvSpPr>
        <p:spPr>
          <a:xfrm>
            <a:off x="4853545" y="4875637"/>
            <a:ext cx="441146" cy="246221"/>
          </a:xfrm>
          <a:prstGeom prst="rect">
            <a:avLst/>
          </a:prstGeom>
          <a:noFill/>
        </p:spPr>
        <p:txBody>
          <a:bodyPr wrap="none" rtlCol="0">
            <a:spAutoFit/>
          </a:bodyPr>
          <a:lstStyle/>
          <a:p>
            <a:r>
              <a:rPr lang="ja-JP" altLang="en-US" sz="1000" dirty="0">
                <a:solidFill>
                  <a:schemeClr val="bg1"/>
                </a:solidFill>
              </a:rPr>
              <a:t>芯線</a:t>
            </a:r>
            <a:endParaRPr kumimoji="1" lang="ja-JP" altLang="en-US" sz="1000" dirty="0">
              <a:solidFill>
                <a:schemeClr val="bg1"/>
              </a:solidFill>
            </a:endParaRPr>
          </a:p>
        </p:txBody>
      </p:sp>
      <p:sp>
        <p:nvSpPr>
          <p:cNvPr id="45" name="テキスト ボックス 44">
            <a:extLst>
              <a:ext uri="{FF2B5EF4-FFF2-40B4-BE49-F238E27FC236}">
                <a16:creationId xmlns:a16="http://schemas.microsoft.com/office/drawing/2014/main" id="{D0113800-D0B4-45F0-9CA8-07801438BA8A}"/>
              </a:ext>
            </a:extLst>
          </p:cNvPr>
          <p:cNvSpPr txBox="1"/>
          <p:nvPr/>
        </p:nvSpPr>
        <p:spPr>
          <a:xfrm>
            <a:off x="1424503" y="5934851"/>
            <a:ext cx="859531" cy="246221"/>
          </a:xfrm>
          <a:prstGeom prst="rect">
            <a:avLst/>
          </a:prstGeom>
          <a:noFill/>
        </p:spPr>
        <p:txBody>
          <a:bodyPr wrap="none" rtlCol="0">
            <a:spAutoFit/>
          </a:bodyPr>
          <a:lstStyle/>
          <a:p>
            <a:r>
              <a:rPr lang="ja-JP" altLang="en-US" sz="1000" dirty="0">
                <a:solidFill>
                  <a:schemeClr val="bg1"/>
                </a:solidFill>
              </a:rPr>
              <a:t>Ｓｅａ　Ｃａｂｌｅ</a:t>
            </a:r>
            <a:endParaRPr kumimoji="1" lang="ja-JP" altLang="en-US" sz="1000" dirty="0">
              <a:solidFill>
                <a:schemeClr val="bg1"/>
              </a:solidFill>
            </a:endParaRPr>
          </a:p>
        </p:txBody>
      </p:sp>
      <p:sp>
        <p:nvSpPr>
          <p:cNvPr id="46" name="テキスト ボックス 45">
            <a:extLst>
              <a:ext uri="{FF2B5EF4-FFF2-40B4-BE49-F238E27FC236}">
                <a16:creationId xmlns:a16="http://schemas.microsoft.com/office/drawing/2014/main" id="{A2DA6AF6-09B6-489A-A55D-3907B80037DD}"/>
              </a:ext>
            </a:extLst>
          </p:cNvPr>
          <p:cNvSpPr txBox="1"/>
          <p:nvPr/>
        </p:nvSpPr>
        <p:spPr>
          <a:xfrm>
            <a:off x="2683949" y="4451343"/>
            <a:ext cx="418704" cy="369332"/>
          </a:xfrm>
          <a:prstGeom prst="rect">
            <a:avLst/>
          </a:prstGeom>
          <a:solidFill>
            <a:schemeClr val="accent5">
              <a:lumMod val="40000"/>
              <a:lumOff val="60000"/>
            </a:schemeClr>
          </a:solidFill>
        </p:spPr>
        <p:txBody>
          <a:bodyPr wrap="none" rtlCol="0">
            <a:spAutoFit/>
          </a:bodyPr>
          <a:lstStyle/>
          <a:p>
            <a:r>
              <a:rPr lang="en-US" altLang="ja-JP" dirty="0"/>
              <a:t>10</a:t>
            </a:r>
            <a:endParaRPr kumimoji="1" lang="ja-JP" altLang="en-US" dirty="0"/>
          </a:p>
        </p:txBody>
      </p:sp>
      <p:sp>
        <p:nvSpPr>
          <p:cNvPr id="47" name="テキスト ボックス 46">
            <a:extLst>
              <a:ext uri="{FF2B5EF4-FFF2-40B4-BE49-F238E27FC236}">
                <a16:creationId xmlns:a16="http://schemas.microsoft.com/office/drawing/2014/main" id="{CD44E529-6A0F-44DF-8D86-8AE5CCDBED96}"/>
              </a:ext>
            </a:extLst>
          </p:cNvPr>
          <p:cNvSpPr txBox="1"/>
          <p:nvPr/>
        </p:nvSpPr>
        <p:spPr>
          <a:xfrm>
            <a:off x="3122206" y="4248470"/>
            <a:ext cx="418704" cy="369332"/>
          </a:xfrm>
          <a:prstGeom prst="rect">
            <a:avLst/>
          </a:prstGeom>
          <a:solidFill>
            <a:schemeClr val="accent5">
              <a:lumMod val="40000"/>
              <a:lumOff val="60000"/>
            </a:schemeClr>
          </a:solidFill>
        </p:spPr>
        <p:txBody>
          <a:bodyPr wrap="none" rtlCol="0">
            <a:spAutoFit/>
          </a:bodyPr>
          <a:lstStyle/>
          <a:p>
            <a:r>
              <a:rPr lang="en-US" altLang="ja-JP" dirty="0"/>
              <a:t>11</a:t>
            </a:r>
            <a:endParaRPr kumimoji="1" lang="ja-JP" altLang="en-US" dirty="0"/>
          </a:p>
        </p:txBody>
      </p:sp>
      <p:cxnSp>
        <p:nvCxnSpPr>
          <p:cNvPr id="48" name="直線矢印コネクタ 47">
            <a:extLst>
              <a:ext uri="{FF2B5EF4-FFF2-40B4-BE49-F238E27FC236}">
                <a16:creationId xmlns:a16="http://schemas.microsoft.com/office/drawing/2014/main" id="{A05748C2-1617-46C0-84AF-962A7899787D}"/>
              </a:ext>
            </a:extLst>
          </p:cNvPr>
          <p:cNvCxnSpPr/>
          <p:nvPr/>
        </p:nvCxnSpPr>
        <p:spPr>
          <a:xfrm>
            <a:off x="3347864" y="4545794"/>
            <a:ext cx="0" cy="2510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288F939-BFFC-4537-ACD3-3508B264A08F}"/>
              </a:ext>
            </a:extLst>
          </p:cNvPr>
          <p:cNvSpPr txBox="1"/>
          <p:nvPr/>
        </p:nvSpPr>
        <p:spPr>
          <a:xfrm>
            <a:off x="4121988" y="4290030"/>
            <a:ext cx="418704" cy="369332"/>
          </a:xfrm>
          <a:prstGeom prst="rect">
            <a:avLst/>
          </a:prstGeom>
          <a:solidFill>
            <a:schemeClr val="accent5">
              <a:lumMod val="40000"/>
              <a:lumOff val="60000"/>
            </a:schemeClr>
          </a:solidFill>
        </p:spPr>
        <p:txBody>
          <a:bodyPr wrap="none" rtlCol="0">
            <a:spAutoFit/>
          </a:bodyPr>
          <a:lstStyle/>
          <a:p>
            <a:r>
              <a:rPr kumimoji="1" lang="en-US" altLang="ja-JP" dirty="0"/>
              <a:t>13</a:t>
            </a:r>
            <a:endParaRPr kumimoji="1" lang="ja-JP" altLang="en-US" dirty="0"/>
          </a:p>
        </p:txBody>
      </p:sp>
      <p:cxnSp>
        <p:nvCxnSpPr>
          <p:cNvPr id="50" name="直線矢印コネクタ 49">
            <a:extLst>
              <a:ext uri="{FF2B5EF4-FFF2-40B4-BE49-F238E27FC236}">
                <a16:creationId xmlns:a16="http://schemas.microsoft.com/office/drawing/2014/main" id="{119BCCDE-37CA-43E8-8B04-00C649DC1331}"/>
              </a:ext>
            </a:extLst>
          </p:cNvPr>
          <p:cNvCxnSpPr>
            <a:cxnSpLocks/>
          </p:cNvCxnSpPr>
          <p:nvPr/>
        </p:nvCxnSpPr>
        <p:spPr>
          <a:xfrm flipH="1">
            <a:off x="3809639" y="4653775"/>
            <a:ext cx="336797" cy="206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E23AD723-B9CB-44F1-895E-FF26ACABEFF5}"/>
              </a:ext>
            </a:extLst>
          </p:cNvPr>
          <p:cNvSpPr txBox="1"/>
          <p:nvPr/>
        </p:nvSpPr>
        <p:spPr>
          <a:xfrm>
            <a:off x="5540474" y="4423692"/>
            <a:ext cx="418704" cy="369332"/>
          </a:xfrm>
          <a:prstGeom prst="rect">
            <a:avLst/>
          </a:prstGeom>
          <a:solidFill>
            <a:schemeClr val="accent5">
              <a:lumMod val="40000"/>
              <a:lumOff val="60000"/>
            </a:schemeClr>
          </a:solidFill>
        </p:spPr>
        <p:txBody>
          <a:bodyPr wrap="none" rtlCol="0">
            <a:spAutoFit/>
          </a:bodyPr>
          <a:lstStyle/>
          <a:p>
            <a:r>
              <a:rPr kumimoji="1" lang="en-US" altLang="ja-JP" dirty="0"/>
              <a:t>16</a:t>
            </a:r>
            <a:endParaRPr kumimoji="1" lang="ja-JP" altLang="en-US" dirty="0"/>
          </a:p>
        </p:txBody>
      </p:sp>
      <p:sp>
        <p:nvSpPr>
          <p:cNvPr id="52" name="テキスト ボックス 51">
            <a:extLst>
              <a:ext uri="{FF2B5EF4-FFF2-40B4-BE49-F238E27FC236}">
                <a16:creationId xmlns:a16="http://schemas.microsoft.com/office/drawing/2014/main" id="{C2867A6E-12D7-4531-9E1E-D45796889C7E}"/>
              </a:ext>
            </a:extLst>
          </p:cNvPr>
          <p:cNvSpPr txBox="1"/>
          <p:nvPr/>
        </p:nvSpPr>
        <p:spPr>
          <a:xfrm>
            <a:off x="6660232" y="4314355"/>
            <a:ext cx="418704" cy="369332"/>
          </a:xfrm>
          <a:prstGeom prst="rect">
            <a:avLst/>
          </a:prstGeom>
          <a:solidFill>
            <a:schemeClr val="accent5">
              <a:lumMod val="40000"/>
              <a:lumOff val="60000"/>
            </a:schemeClr>
          </a:solidFill>
        </p:spPr>
        <p:txBody>
          <a:bodyPr wrap="none" rtlCol="0">
            <a:spAutoFit/>
          </a:bodyPr>
          <a:lstStyle/>
          <a:p>
            <a:r>
              <a:rPr kumimoji="1" lang="en-US" altLang="ja-JP" dirty="0"/>
              <a:t>17</a:t>
            </a:r>
            <a:endParaRPr kumimoji="1" lang="ja-JP" altLang="en-US" dirty="0"/>
          </a:p>
        </p:txBody>
      </p:sp>
      <p:cxnSp>
        <p:nvCxnSpPr>
          <p:cNvPr id="53" name="直線矢印コネクタ 52">
            <a:extLst>
              <a:ext uri="{FF2B5EF4-FFF2-40B4-BE49-F238E27FC236}">
                <a16:creationId xmlns:a16="http://schemas.microsoft.com/office/drawing/2014/main" id="{ECB51EAD-9182-41BF-BBC5-67686B24A1A6}"/>
              </a:ext>
            </a:extLst>
          </p:cNvPr>
          <p:cNvCxnSpPr/>
          <p:nvPr/>
        </p:nvCxnSpPr>
        <p:spPr>
          <a:xfrm>
            <a:off x="6948264" y="4683687"/>
            <a:ext cx="0" cy="248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7C0B0632-1362-40C6-B7BF-9FF5D3B76C50}"/>
              </a:ext>
            </a:extLst>
          </p:cNvPr>
          <p:cNvSpPr txBox="1"/>
          <p:nvPr/>
        </p:nvSpPr>
        <p:spPr>
          <a:xfrm>
            <a:off x="5508104" y="4704191"/>
            <a:ext cx="829073" cy="261610"/>
          </a:xfrm>
          <a:prstGeom prst="rect">
            <a:avLst/>
          </a:prstGeom>
          <a:noFill/>
        </p:spPr>
        <p:txBody>
          <a:bodyPr wrap="none" rtlCol="0">
            <a:spAutoFit/>
          </a:bodyPr>
          <a:lstStyle/>
          <a:p>
            <a:r>
              <a:rPr lang="ja-JP" altLang="en-US" sz="1100" dirty="0"/>
              <a:t>ヤスリがけ</a:t>
            </a:r>
            <a:endParaRPr kumimoji="1" lang="ja-JP" altLang="en-US" sz="1100" dirty="0"/>
          </a:p>
        </p:txBody>
      </p:sp>
      <p:sp>
        <p:nvSpPr>
          <p:cNvPr id="55" name="テキスト ボックス 54">
            <a:extLst>
              <a:ext uri="{FF2B5EF4-FFF2-40B4-BE49-F238E27FC236}">
                <a16:creationId xmlns:a16="http://schemas.microsoft.com/office/drawing/2014/main" id="{90411E56-AB4A-4BB3-8F0C-058D27EA44D2}"/>
              </a:ext>
            </a:extLst>
          </p:cNvPr>
          <p:cNvSpPr txBox="1"/>
          <p:nvPr/>
        </p:nvSpPr>
        <p:spPr>
          <a:xfrm>
            <a:off x="3375174" y="4555898"/>
            <a:ext cx="497252" cy="261610"/>
          </a:xfrm>
          <a:prstGeom prst="rect">
            <a:avLst/>
          </a:prstGeom>
          <a:noFill/>
        </p:spPr>
        <p:txBody>
          <a:bodyPr wrap="none" rtlCol="0">
            <a:spAutoFit/>
          </a:bodyPr>
          <a:lstStyle/>
          <a:p>
            <a:r>
              <a:rPr lang="ja-JP" altLang="en-US" sz="1100" dirty="0"/>
              <a:t>カット</a:t>
            </a:r>
            <a:endParaRPr kumimoji="1" lang="ja-JP" altLang="en-US" sz="1100" dirty="0"/>
          </a:p>
        </p:txBody>
      </p:sp>
      <p:sp>
        <p:nvSpPr>
          <p:cNvPr id="56" name="テキスト ボックス 55">
            <a:extLst>
              <a:ext uri="{FF2B5EF4-FFF2-40B4-BE49-F238E27FC236}">
                <a16:creationId xmlns:a16="http://schemas.microsoft.com/office/drawing/2014/main" id="{928E55C3-47A1-4C4C-8439-5C66A95744A0}"/>
              </a:ext>
            </a:extLst>
          </p:cNvPr>
          <p:cNvSpPr txBox="1"/>
          <p:nvPr/>
        </p:nvSpPr>
        <p:spPr>
          <a:xfrm>
            <a:off x="4066563" y="4638431"/>
            <a:ext cx="497252" cy="261610"/>
          </a:xfrm>
          <a:prstGeom prst="rect">
            <a:avLst/>
          </a:prstGeom>
          <a:noFill/>
        </p:spPr>
        <p:txBody>
          <a:bodyPr wrap="none" rtlCol="0">
            <a:spAutoFit/>
          </a:bodyPr>
          <a:lstStyle/>
          <a:p>
            <a:r>
              <a:rPr lang="ja-JP" altLang="en-US" sz="1100" dirty="0"/>
              <a:t>カット</a:t>
            </a:r>
            <a:endParaRPr kumimoji="1" lang="ja-JP" altLang="en-US" sz="1100" dirty="0"/>
          </a:p>
        </p:txBody>
      </p:sp>
      <p:cxnSp>
        <p:nvCxnSpPr>
          <p:cNvPr id="57" name="直線コネクタ 56">
            <a:extLst>
              <a:ext uri="{FF2B5EF4-FFF2-40B4-BE49-F238E27FC236}">
                <a16:creationId xmlns:a16="http://schemas.microsoft.com/office/drawing/2014/main" id="{7ED4C257-B10D-4044-8EA6-DD008D4C1AC4}"/>
              </a:ext>
            </a:extLst>
          </p:cNvPr>
          <p:cNvCxnSpPr/>
          <p:nvPr/>
        </p:nvCxnSpPr>
        <p:spPr>
          <a:xfrm>
            <a:off x="5004048" y="6080452"/>
            <a:ext cx="0" cy="35189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9EF41B4-5574-4DBB-A2C0-B512A13427B7}"/>
              </a:ext>
            </a:extLst>
          </p:cNvPr>
          <p:cNvCxnSpPr/>
          <p:nvPr/>
        </p:nvCxnSpPr>
        <p:spPr>
          <a:xfrm>
            <a:off x="4479679" y="5886074"/>
            <a:ext cx="0" cy="28206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C7F8DD89-82F4-4732-97D0-29E8BA81B22E}"/>
              </a:ext>
            </a:extLst>
          </p:cNvPr>
          <p:cNvCxnSpPr/>
          <p:nvPr/>
        </p:nvCxnSpPr>
        <p:spPr>
          <a:xfrm>
            <a:off x="2843808" y="5193866"/>
            <a:ext cx="0" cy="16687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B894415-233E-4A7D-8CAB-D2E68D95B1C1}"/>
              </a:ext>
            </a:extLst>
          </p:cNvPr>
          <p:cNvCxnSpPr/>
          <p:nvPr/>
        </p:nvCxnSpPr>
        <p:spPr>
          <a:xfrm>
            <a:off x="7654379" y="4860507"/>
            <a:ext cx="0" cy="52270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4CA6FA6E-8B8A-47E5-84E3-8C75F0A8964C}"/>
              </a:ext>
            </a:extLst>
          </p:cNvPr>
          <p:cNvCxnSpPr>
            <a:cxnSpLocks/>
          </p:cNvCxnSpPr>
          <p:nvPr/>
        </p:nvCxnSpPr>
        <p:spPr>
          <a:xfrm flipV="1">
            <a:off x="3072275" y="5337882"/>
            <a:ext cx="4596392" cy="36004"/>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0E6EBFD9-B396-47C0-A767-F56AED92F0EC}"/>
              </a:ext>
            </a:extLst>
          </p:cNvPr>
          <p:cNvSpPr txBox="1"/>
          <p:nvPr/>
        </p:nvSpPr>
        <p:spPr>
          <a:xfrm>
            <a:off x="4456342" y="5231566"/>
            <a:ext cx="473206" cy="246221"/>
          </a:xfrm>
          <a:prstGeom prst="rect">
            <a:avLst/>
          </a:prstGeom>
          <a:noFill/>
        </p:spPr>
        <p:txBody>
          <a:bodyPr wrap="none" rtlCol="0">
            <a:spAutoFit/>
          </a:bodyPr>
          <a:lstStyle/>
          <a:p>
            <a:r>
              <a:rPr kumimoji="1" lang="en-US" altLang="ja-JP" sz="1000" dirty="0"/>
              <a:t>20cm</a:t>
            </a:r>
            <a:endParaRPr kumimoji="1" lang="ja-JP" altLang="en-US" sz="1000" dirty="0"/>
          </a:p>
        </p:txBody>
      </p:sp>
      <p:sp>
        <p:nvSpPr>
          <p:cNvPr id="63" name="テキスト ボックス 62">
            <a:extLst>
              <a:ext uri="{FF2B5EF4-FFF2-40B4-BE49-F238E27FC236}">
                <a16:creationId xmlns:a16="http://schemas.microsoft.com/office/drawing/2014/main" id="{B6E79586-71EB-4A8A-A58F-AD815E9A02DE}"/>
              </a:ext>
            </a:extLst>
          </p:cNvPr>
          <p:cNvSpPr txBox="1"/>
          <p:nvPr/>
        </p:nvSpPr>
        <p:spPr>
          <a:xfrm>
            <a:off x="4716016" y="5841938"/>
            <a:ext cx="429926" cy="246221"/>
          </a:xfrm>
          <a:prstGeom prst="rect">
            <a:avLst/>
          </a:prstGeom>
          <a:noFill/>
        </p:spPr>
        <p:txBody>
          <a:bodyPr wrap="none" rtlCol="0">
            <a:spAutoFit/>
          </a:bodyPr>
          <a:lstStyle/>
          <a:p>
            <a:r>
              <a:rPr kumimoji="1" lang="ja-JP" altLang="en-US" sz="1000" dirty="0"/>
              <a:t>３</a:t>
            </a:r>
            <a:r>
              <a:rPr kumimoji="1" lang="en-US" altLang="ja-JP" sz="1000" dirty="0"/>
              <a:t>cm</a:t>
            </a:r>
            <a:endParaRPr kumimoji="1" lang="ja-JP" altLang="en-US" sz="1000" dirty="0"/>
          </a:p>
        </p:txBody>
      </p:sp>
      <p:sp>
        <p:nvSpPr>
          <p:cNvPr id="64" name="テキスト ボックス 63">
            <a:extLst>
              <a:ext uri="{FF2B5EF4-FFF2-40B4-BE49-F238E27FC236}">
                <a16:creationId xmlns:a16="http://schemas.microsoft.com/office/drawing/2014/main" id="{83BE285F-75F3-41E1-8E1C-2C7390DACE6B}"/>
              </a:ext>
            </a:extLst>
          </p:cNvPr>
          <p:cNvSpPr txBox="1"/>
          <p:nvPr/>
        </p:nvSpPr>
        <p:spPr>
          <a:xfrm>
            <a:off x="4035238" y="6201978"/>
            <a:ext cx="429926" cy="246221"/>
          </a:xfrm>
          <a:prstGeom prst="rect">
            <a:avLst/>
          </a:prstGeom>
          <a:noFill/>
        </p:spPr>
        <p:txBody>
          <a:bodyPr wrap="none" rtlCol="0">
            <a:spAutoFit/>
          </a:bodyPr>
          <a:lstStyle/>
          <a:p>
            <a:r>
              <a:rPr lang="ja-JP" altLang="en-US" sz="1000" dirty="0"/>
              <a:t>７</a:t>
            </a:r>
            <a:r>
              <a:rPr kumimoji="1" lang="en-US" altLang="ja-JP" sz="1000" dirty="0"/>
              <a:t>cm</a:t>
            </a:r>
            <a:endParaRPr kumimoji="1" lang="ja-JP" altLang="en-US" sz="1000" dirty="0"/>
          </a:p>
        </p:txBody>
      </p:sp>
      <p:cxnSp>
        <p:nvCxnSpPr>
          <p:cNvPr id="65" name="直線矢印コネクタ 64">
            <a:extLst>
              <a:ext uri="{FF2B5EF4-FFF2-40B4-BE49-F238E27FC236}">
                <a16:creationId xmlns:a16="http://schemas.microsoft.com/office/drawing/2014/main" id="{1D345F70-6D24-4BA7-AE67-F440B73B8464}"/>
              </a:ext>
            </a:extLst>
          </p:cNvPr>
          <p:cNvCxnSpPr/>
          <p:nvPr/>
        </p:nvCxnSpPr>
        <p:spPr>
          <a:xfrm>
            <a:off x="3041603" y="6306383"/>
            <a:ext cx="2239540" cy="18705"/>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34EB03A8-2B79-4FC9-A196-A083D8CB19BB}"/>
              </a:ext>
            </a:extLst>
          </p:cNvPr>
          <p:cNvCxnSpPr/>
          <p:nvPr/>
        </p:nvCxnSpPr>
        <p:spPr>
          <a:xfrm>
            <a:off x="4707689" y="5977658"/>
            <a:ext cx="587002" cy="9083"/>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E6F033CC-AC35-4753-AB98-D16B769CA1DC}"/>
              </a:ext>
            </a:extLst>
          </p:cNvPr>
          <p:cNvSpPr txBox="1"/>
          <p:nvPr/>
        </p:nvSpPr>
        <p:spPr>
          <a:xfrm>
            <a:off x="5243962" y="6054524"/>
            <a:ext cx="1074333" cy="246221"/>
          </a:xfrm>
          <a:prstGeom prst="rect">
            <a:avLst/>
          </a:prstGeom>
          <a:noFill/>
        </p:spPr>
        <p:txBody>
          <a:bodyPr wrap="none" rtlCol="0">
            <a:spAutoFit/>
          </a:bodyPr>
          <a:lstStyle/>
          <a:p>
            <a:r>
              <a:rPr kumimoji="1" lang="en-US" altLang="ja-JP" sz="1000" dirty="0"/>
              <a:t>1.5cm</a:t>
            </a:r>
            <a:r>
              <a:rPr kumimoji="1" lang="ja-JP" altLang="en-US" sz="1000" dirty="0"/>
              <a:t>被覆を剥く</a:t>
            </a:r>
          </a:p>
        </p:txBody>
      </p:sp>
      <p:cxnSp>
        <p:nvCxnSpPr>
          <p:cNvPr id="68" name="直線矢印コネクタ 67">
            <a:extLst>
              <a:ext uri="{FF2B5EF4-FFF2-40B4-BE49-F238E27FC236}">
                <a16:creationId xmlns:a16="http://schemas.microsoft.com/office/drawing/2014/main" id="{224F8346-F7B2-4CE8-9CC2-C456E821CEB3}"/>
              </a:ext>
            </a:extLst>
          </p:cNvPr>
          <p:cNvCxnSpPr/>
          <p:nvPr/>
        </p:nvCxnSpPr>
        <p:spPr>
          <a:xfrm>
            <a:off x="6933462" y="5125350"/>
            <a:ext cx="731021" cy="0"/>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185AD8B6-EA1F-4464-925E-DA5D42F68085}"/>
              </a:ext>
            </a:extLst>
          </p:cNvPr>
          <p:cNvSpPr txBox="1"/>
          <p:nvPr/>
        </p:nvSpPr>
        <p:spPr>
          <a:xfrm>
            <a:off x="7092280" y="5019653"/>
            <a:ext cx="505267" cy="246221"/>
          </a:xfrm>
          <a:prstGeom prst="rect">
            <a:avLst/>
          </a:prstGeom>
          <a:noFill/>
        </p:spPr>
        <p:txBody>
          <a:bodyPr wrap="none" rtlCol="0">
            <a:spAutoFit/>
          </a:bodyPr>
          <a:lstStyle/>
          <a:p>
            <a:r>
              <a:rPr kumimoji="1" lang="en-US" altLang="ja-JP" sz="1000" dirty="0"/>
              <a:t>1.5cm</a:t>
            </a:r>
            <a:endParaRPr kumimoji="1" lang="ja-JP" altLang="en-US" sz="1000" dirty="0"/>
          </a:p>
        </p:txBody>
      </p:sp>
      <p:sp>
        <p:nvSpPr>
          <p:cNvPr id="70" name="フリーフォーム 7">
            <a:extLst>
              <a:ext uri="{FF2B5EF4-FFF2-40B4-BE49-F238E27FC236}">
                <a16:creationId xmlns:a16="http://schemas.microsoft.com/office/drawing/2014/main" id="{5C1B5F3D-93F3-4282-91F1-3EBC3D42BA3A}"/>
              </a:ext>
            </a:extLst>
          </p:cNvPr>
          <p:cNvSpPr/>
          <p:nvPr/>
        </p:nvSpPr>
        <p:spPr>
          <a:xfrm>
            <a:off x="6977336" y="4968694"/>
            <a:ext cx="537092" cy="33630"/>
          </a:xfrm>
          <a:custGeom>
            <a:avLst/>
            <a:gdLst>
              <a:gd name="connsiteX0" fmla="*/ 41792 w 537092"/>
              <a:gd name="connsiteY0" fmla="*/ 0 h 33630"/>
              <a:gd name="connsiteX1" fmla="*/ 3692 w 537092"/>
              <a:gd name="connsiteY1" fmla="*/ 30480 h 33630"/>
              <a:gd name="connsiteX2" fmla="*/ 300872 w 537092"/>
              <a:gd name="connsiteY2" fmla="*/ 22860 h 33630"/>
              <a:gd name="connsiteX3" fmla="*/ 323732 w 537092"/>
              <a:gd name="connsiteY3" fmla="*/ 15240 h 33630"/>
              <a:gd name="connsiteX4" fmla="*/ 354212 w 537092"/>
              <a:gd name="connsiteY4" fmla="*/ 7620 h 33630"/>
              <a:gd name="connsiteX5" fmla="*/ 407552 w 537092"/>
              <a:gd name="connsiteY5" fmla="*/ 0 h 33630"/>
              <a:gd name="connsiteX6" fmla="*/ 537092 w 537092"/>
              <a:gd name="connsiteY6" fmla="*/ 7620 h 3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092" h="33630">
                <a:moveTo>
                  <a:pt x="41792" y="0"/>
                </a:moveTo>
                <a:cubicBezTo>
                  <a:pt x="29092" y="10160"/>
                  <a:pt x="-12509" y="29051"/>
                  <a:pt x="3692" y="30480"/>
                </a:cubicBezTo>
                <a:cubicBezTo>
                  <a:pt x="102401" y="39190"/>
                  <a:pt x="201892" y="27573"/>
                  <a:pt x="300872" y="22860"/>
                </a:cubicBezTo>
                <a:cubicBezTo>
                  <a:pt x="308895" y="22478"/>
                  <a:pt x="316009" y="17447"/>
                  <a:pt x="323732" y="15240"/>
                </a:cubicBezTo>
                <a:cubicBezTo>
                  <a:pt x="333802" y="12363"/>
                  <a:pt x="343908" y="9493"/>
                  <a:pt x="354212" y="7620"/>
                </a:cubicBezTo>
                <a:cubicBezTo>
                  <a:pt x="371883" y="4407"/>
                  <a:pt x="389772" y="2540"/>
                  <a:pt x="407552" y="0"/>
                </a:cubicBezTo>
                <a:cubicBezTo>
                  <a:pt x="516742" y="8399"/>
                  <a:pt x="473494" y="7620"/>
                  <a:pt x="537092" y="762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10">
            <a:extLst>
              <a:ext uri="{FF2B5EF4-FFF2-40B4-BE49-F238E27FC236}">
                <a16:creationId xmlns:a16="http://schemas.microsoft.com/office/drawing/2014/main" id="{7191D11D-3510-4DE5-BD3E-E6AAE74937C0}"/>
              </a:ext>
            </a:extLst>
          </p:cNvPr>
          <p:cNvSpPr/>
          <p:nvPr/>
        </p:nvSpPr>
        <p:spPr>
          <a:xfrm>
            <a:off x="6962388" y="4922979"/>
            <a:ext cx="480060" cy="23207"/>
          </a:xfrm>
          <a:custGeom>
            <a:avLst/>
            <a:gdLst>
              <a:gd name="connsiteX0" fmla="*/ 0 w 480060"/>
              <a:gd name="connsiteY0" fmla="*/ 15587 h 23207"/>
              <a:gd name="connsiteX1" fmla="*/ 396240 w 480060"/>
              <a:gd name="connsiteY1" fmla="*/ 15587 h 23207"/>
              <a:gd name="connsiteX2" fmla="*/ 480060 w 480060"/>
              <a:gd name="connsiteY2" fmla="*/ 347 h 23207"/>
            </a:gdLst>
            <a:ahLst/>
            <a:cxnLst>
              <a:cxn ang="0">
                <a:pos x="connsiteX0" y="connsiteY0"/>
              </a:cxn>
              <a:cxn ang="0">
                <a:pos x="connsiteX1" y="connsiteY1"/>
              </a:cxn>
              <a:cxn ang="0">
                <a:pos x="connsiteX2" y="connsiteY2"/>
              </a:cxn>
            </a:cxnLst>
            <a:rect l="l" t="t" r="r" b="b"/>
            <a:pathLst>
              <a:path w="480060" h="23207">
                <a:moveTo>
                  <a:pt x="0" y="15587"/>
                </a:moveTo>
                <a:cubicBezTo>
                  <a:pt x="128132" y="19591"/>
                  <a:pt x="266793" y="30523"/>
                  <a:pt x="396240" y="15587"/>
                </a:cubicBezTo>
                <a:cubicBezTo>
                  <a:pt x="563126" y="-3669"/>
                  <a:pt x="339630" y="347"/>
                  <a:pt x="480060" y="347"/>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12">
            <a:extLst>
              <a:ext uri="{FF2B5EF4-FFF2-40B4-BE49-F238E27FC236}">
                <a16:creationId xmlns:a16="http://schemas.microsoft.com/office/drawing/2014/main" id="{71E85C47-1E15-4B1E-8B23-8EEBA13DDB88}"/>
              </a:ext>
            </a:extLst>
          </p:cNvPr>
          <p:cNvSpPr/>
          <p:nvPr/>
        </p:nvSpPr>
        <p:spPr>
          <a:xfrm>
            <a:off x="6962388" y="4991906"/>
            <a:ext cx="541020" cy="30480"/>
          </a:xfrm>
          <a:custGeom>
            <a:avLst/>
            <a:gdLst>
              <a:gd name="connsiteX0" fmla="*/ 0 w 541020"/>
              <a:gd name="connsiteY0" fmla="*/ 15240 h 30480"/>
              <a:gd name="connsiteX1" fmla="*/ 213360 w 541020"/>
              <a:gd name="connsiteY1" fmla="*/ 22860 h 30480"/>
              <a:gd name="connsiteX2" fmla="*/ 236220 w 541020"/>
              <a:gd name="connsiteY2" fmla="*/ 30480 h 30480"/>
              <a:gd name="connsiteX3" fmla="*/ 281940 w 541020"/>
              <a:gd name="connsiteY3" fmla="*/ 7620 h 30480"/>
              <a:gd name="connsiteX4" fmla="*/ 327660 w 541020"/>
              <a:gd name="connsiteY4" fmla="*/ 0 h 30480"/>
              <a:gd name="connsiteX5" fmla="*/ 541020 w 541020"/>
              <a:gd name="connsiteY5" fmla="*/ 762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30480">
                <a:moveTo>
                  <a:pt x="0" y="15240"/>
                </a:moveTo>
                <a:cubicBezTo>
                  <a:pt x="71120" y="17780"/>
                  <a:pt x="142342" y="18278"/>
                  <a:pt x="213360" y="22860"/>
                </a:cubicBezTo>
                <a:cubicBezTo>
                  <a:pt x="221376" y="23377"/>
                  <a:pt x="228188" y="30480"/>
                  <a:pt x="236220" y="30480"/>
                </a:cubicBezTo>
                <a:cubicBezTo>
                  <a:pt x="262131" y="30480"/>
                  <a:pt x="258824" y="15325"/>
                  <a:pt x="281940" y="7620"/>
                </a:cubicBezTo>
                <a:cubicBezTo>
                  <a:pt x="296597" y="2734"/>
                  <a:pt x="312420" y="2540"/>
                  <a:pt x="327660" y="0"/>
                </a:cubicBezTo>
                <a:cubicBezTo>
                  <a:pt x="510524" y="8312"/>
                  <a:pt x="439362" y="7620"/>
                  <a:pt x="541020" y="762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23">
            <a:extLst>
              <a:ext uri="{FF2B5EF4-FFF2-40B4-BE49-F238E27FC236}">
                <a16:creationId xmlns:a16="http://schemas.microsoft.com/office/drawing/2014/main" id="{3788B7DD-3F40-4B7B-9E53-5B8D38998EEC}"/>
              </a:ext>
            </a:extLst>
          </p:cNvPr>
          <p:cNvSpPr/>
          <p:nvPr/>
        </p:nvSpPr>
        <p:spPr>
          <a:xfrm>
            <a:off x="6954768" y="4969046"/>
            <a:ext cx="571500" cy="0"/>
          </a:xfrm>
          <a:custGeom>
            <a:avLst/>
            <a:gdLst>
              <a:gd name="connsiteX0" fmla="*/ 0 w 571500"/>
              <a:gd name="connsiteY0" fmla="*/ 0 h 0"/>
              <a:gd name="connsiteX1" fmla="*/ 571500 w 571500"/>
              <a:gd name="connsiteY1" fmla="*/ 0 h 0"/>
            </a:gdLst>
            <a:ahLst/>
            <a:cxnLst>
              <a:cxn ang="0">
                <a:pos x="connsiteX0" y="connsiteY0"/>
              </a:cxn>
              <a:cxn ang="0">
                <a:pos x="connsiteX1" y="connsiteY1"/>
              </a:cxn>
            </a:cxnLst>
            <a:rect l="l" t="t" r="r" b="b"/>
            <a:pathLst>
              <a:path w="571500">
                <a:moveTo>
                  <a:pt x="0" y="0"/>
                </a:moveTo>
                <a:lnTo>
                  <a:pt x="571500" y="0"/>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25">
            <a:extLst>
              <a:ext uri="{FF2B5EF4-FFF2-40B4-BE49-F238E27FC236}">
                <a16:creationId xmlns:a16="http://schemas.microsoft.com/office/drawing/2014/main" id="{E1DBC9F5-D9AF-420C-8040-22B6018026D6}"/>
              </a:ext>
            </a:extLst>
          </p:cNvPr>
          <p:cNvSpPr/>
          <p:nvPr/>
        </p:nvSpPr>
        <p:spPr>
          <a:xfrm>
            <a:off x="6954768" y="4945744"/>
            <a:ext cx="449580" cy="84262"/>
          </a:xfrm>
          <a:custGeom>
            <a:avLst/>
            <a:gdLst>
              <a:gd name="connsiteX0" fmla="*/ 0 w 449580"/>
              <a:gd name="connsiteY0" fmla="*/ 15682 h 84262"/>
              <a:gd name="connsiteX1" fmla="*/ 45720 w 449580"/>
              <a:gd name="connsiteY1" fmla="*/ 46162 h 84262"/>
              <a:gd name="connsiteX2" fmla="*/ 121920 w 449580"/>
              <a:gd name="connsiteY2" fmla="*/ 69022 h 84262"/>
              <a:gd name="connsiteX3" fmla="*/ 167640 w 449580"/>
              <a:gd name="connsiteY3" fmla="*/ 84262 h 84262"/>
              <a:gd name="connsiteX4" fmla="*/ 220980 w 449580"/>
              <a:gd name="connsiteY4" fmla="*/ 76642 h 84262"/>
              <a:gd name="connsiteX5" fmla="*/ 320040 w 449580"/>
              <a:gd name="connsiteY5" fmla="*/ 61402 h 84262"/>
              <a:gd name="connsiteX6" fmla="*/ 342900 w 449580"/>
              <a:gd name="connsiteY6" fmla="*/ 46162 h 84262"/>
              <a:gd name="connsiteX7" fmla="*/ 365760 w 449580"/>
              <a:gd name="connsiteY7" fmla="*/ 38542 h 84262"/>
              <a:gd name="connsiteX8" fmla="*/ 434340 w 449580"/>
              <a:gd name="connsiteY8" fmla="*/ 442 h 84262"/>
              <a:gd name="connsiteX9" fmla="*/ 449580 w 449580"/>
              <a:gd name="connsiteY9" fmla="*/ 442 h 8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580" h="84262">
                <a:moveTo>
                  <a:pt x="0" y="15682"/>
                </a:moveTo>
                <a:cubicBezTo>
                  <a:pt x="15240" y="25842"/>
                  <a:pt x="29337" y="37971"/>
                  <a:pt x="45720" y="46162"/>
                </a:cubicBezTo>
                <a:cubicBezTo>
                  <a:pt x="72661" y="59632"/>
                  <a:pt x="94575" y="60818"/>
                  <a:pt x="121920" y="69022"/>
                </a:cubicBezTo>
                <a:cubicBezTo>
                  <a:pt x="137307" y="73638"/>
                  <a:pt x="167640" y="84262"/>
                  <a:pt x="167640" y="84262"/>
                </a:cubicBezTo>
                <a:cubicBezTo>
                  <a:pt x="185420" y="81722"/>
                  <a:pt x="203143" y="78741"/>
                  <a:pt x="220980" y="76642"/>
                </a:cubicBezTo>
                <a:cubicBezTo>
                  <a:pt x="243843" y="73952"/>
                  <a:pt x="292261" y="75291"/>
                  <a:pt x="320040" y="61402"/>
                </a:cubicBezTo>
                <a:cubicBezTo>
                  <a:pt x="328231" y="57306"/>
                  <a:pt x="334709" y="50258"/>
                  <a:pt x="342900" y="46162"/>
                </a:cubicBezTo>
                <a:cubicBezTo>
                  <a:pt x="350084" y="42570"/>
                  <a:pt x="358739" y="42443"/>
                  <a:pt x="365760" y="38542"/>
                </a:cubicBezTo>
                <a:cubicBezTo>
                  <a:pt x="400132" y="19447"/>
                  <a:pt x="402011" y="6908"/>
                  <a:pt x="434340" y="442"/>
                </a:cubicBezTo>
                <a:cubicBezTo>
                  <a:pt x="439321" y="-554"/>
                  <a:pt x="444500" y="442"/>
                  <a:pt x="449580" y="442"/>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7D0B8FD4-8609-4608-AA1F-6A07C4E9E8B2}"/>
              </a:ext>
            </a:extLst>
          </p:cNvPr>
          <p:cNvSpPr txBox="1"/>
          <p:nvPr/>
        </p:nvSpPr>
        <p:spPr>
          <a:xfrm>
            <a:off x="7157616" y="4328141"/>
            <a:ext cx="418704" cy="369332"/>
          </a:xfrm>
          <a:prstGeom prst="rect">
            <a:avLst/>
          </a:prstGeom>
          <a:solidFill>
            <a:schemeClr val="accent5">
              <a:lumMod val="40000"/>
              <a:lumOff val="60000"/>
            </a:schemeClr>
          </a:solidFill>
        </p:spPr>
        <p:txBody>
          <a:bodyPr wrap="none" rtlCol="0">
            <a:spAutoFit/>
          </a:bodyPr>
          <a:lstStyle/>
          <a:p>
            <a:r>
              <a:rPr kumimoji="1" lang="en-US" altLang="ja-JP" dirty="0"/>
              <a:t>18</a:t>
            </a:r>
            <a:endParaRPr kumimoji="1" lang="ja-JP" altLang="en-US" dirty="0"/>
          </a:p>
        </p:txBody>
      </p:sp>
      <p:sp>
        <p:nvSpPr>
          <p:cNvPr id="76" name="テキスト ボックス 75">
            <a:extLst>
              <a:ext uri="{FF2B5EF4-FFF2-40B4-BE49-F238E27FC236}">
                <a16:creationId xmlns:a16="http://schemas.microsoft.com/office/drawing/2014/main" id="{77175A73-2BF9-4134-A925-F99B3C921142}"/>
              </a:ext>
            </a:extLst>
          </p:cNvPr>
          <p:cNvSpPr txBox="1"/>
          <p:nvPr/>
        </p:nvSpPr>
        <p:spPr>
          <a:xfrm>
            <a:off x="3556527" y="5513925"/>
            <a:ext cx="418704" cy="369332"/>
          </a:xfrm>
          <a:prstGeom prst="rect">
            <a:avLst/>
          </a:prstGeom>
          <a:solidFill>
            <a:schemeClr val="accent5">
              <a:lumMod val="40000"/>
              <a:lumOff val="60000"/>
            </a:schemeClr>
          </a:solidFill>
        </p:spPr>
        <p:txBody>
          <a:bodyPr wrap="none" rtlCol="0">
            <a:spAutoFit/>
          </a:bodyPr>
          <a:lstStyle/>
          <a:p>
            <a:r>
              <a:rPr kumimoji="1" lang="en-US" altLang="ja-JP" dirty="0"/>
              <a:t>20</a:t>
            </a:r>
            <a:endParaRPr kumimoji="1" lang="ja-JP" altLang="en-US" dirty="0"/>
          </a:p>
        </p:txBody>
      </p:sp>
      <p:sp>
        <p:nvSpPr>
          <p:cNvPr id="77" name="テキスト ボックス 76">
            <a:extLst>
              <a:ext uri="{FF2B5EF4-FFF2-40B4-BE49-F238E27FC236}">
                <a16:creationId xmlns:a16="http://schemas.microsoft.com/office/drawing/2014/main" id="{800AC3FE-CDC2-4CF7-94CB-894DE0D0F364}"/>
              </a:ext>
            </a:extLst>
          </p:cNvPr>
          <p:cNvSpPr txBox="1"/>
          <p:nvPr/>
        </p:nvSpPr>
        <p:spPr>
          <a:xfrm>
            <a:off x="3183760" y="30116"/>
            <a:ext cx="652743" cy="646331"/>
          </a:xfrm>
          <a:prstGeom prst="rect">
            <a:avLst/>
          </a:prstGeom>
          <a:solidFill>
            <a:schemeClr val="accent5">
              <a:lumMod val="40000"/>
              <a:lumOff val="60000"/>
            </a:schemeClr>
          </a:solidFill>
        </p:spPr>
        <p:txBody>
          <a:bodyPr wrap="none" rtlCol="0">
            <a:spAutoFit/>
          </a:bodyPr>
          <a:lstStyle/>
          <a:p>
            <a:r>
              <a:rPr kumimoji="1" lang="en-US" altLang="ja-JP" sz="3600" dirty="0"/>
              <a:t>31</a:t>
            </a:r>
            <a:endParaRPr kumimoji="1" lang="ja-JP" altLang="en-US" sz="3600" dirty="0"/>
          </a:p>
        </p:txBody>
      </p:sp>
    </p:spTree>
    <p:extLst>
      <p:ext uri="{BB962C8B-B14F-4D97-AF65-F5344CB8AC3E}">
        <p14:creationId xmlns:p14="http://schemas.microsoft.com/office/powerpoint/2010/main" val="277355746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2495</TotalTime>
  <Words>942</Words>
  <Application>Microsoft Office PowerPoint</Application>
  <PresentationFormat>画面に合わせる (4:3)</PresentationFormat>
  <Paragraphs>176</Paragraphs>
  <Slides>9</Slides>
  <Notes>0</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9</vt:i4>
      </vt:variant>
    </vt:vector>
  </HeadingPairs>
  <TitlesOfParts>
    <vt:vector size="12" baseType="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Nagasawa</dc:creator>
  <cp:lastModifiedBy>秀雄 石垣</cp:lastModifiedBy>
  <cp:revision>144</cp:revision>
  <cp:lastPrinted>2019-07-23T01:28:30Z</cp:lastPrinted>
  <dcterms:created xsi:type="dcterms:W3CDTF">2015-08-06T08:10:11Z</dcterms:created>
  <dcterms:modified xsi:type="dcterms:W3CDTF">2024-06-19T06:35:24Z</dcterms:modified>
</cp:coreProperties>
</file>